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5" r:id="rId5"/>
  </p:sldMasterIdLst>
  <p:notesMasterIdLst>
    <p:notesMasterId r:id="rId78"/>
  </p:notesMasterIdLst>
  <p:handoutMasterIdLst>
    <p:handoutMasterId r:id="rId79"/>
  </p:handoutMasterIdLst>
  <p:sldIdLst>
    <p:sldId id="273" r:id="rId6"/>
    <p:sldId id="275" r:id="rId7"/>
    <p:sldId id="290" r:id="rId8"/>
    <p:sldId id="277" r:id="rId9"/>
    <p:sldId id="289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280" r:id="rId20"/>
    <p:sldId id="279" r:id="rId21"/>
    <p:sldId id="286" r:id="rId22"/>
    <p:sldId id="295" r:id="rId23"/>
    <p:sldId id="352" r:id="rId24"/>
    <p:sldId id="291" r:id="rId25"/>
    <p:sldId id="353" r:id="rId26"/>
    <p:sldId id="354" r:id="rId27"/>
    <p:sldId id="283" r:id="rId28"/>
    <p:sldId id="350" r:id="rId29"/>
    <p:sldId id="351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8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19" r:id="rId46"/>
    <p:sldId id="320" r:id="rId47"/>
    <p:sldId id="321" r:id="rId48"/>
    <p:sldId id="322" r:id="rId49"/>
    <p:sldId id="323" r:id="rId50"/>
    <p:sldId id="324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17" r:id="rId67"/>
    <p:sldId id="332" r:id="rId68"/>
    <p:sldId id="333" r:id="rId69"/>
    <p:sldId id="334" r:id="rId70"/>
    <p:sldId id="335" r:id="rId71"/>
    <p:sldId id="336" r:id="rId72"/>
    <p:sldId id="337" r:id="rId73"/>
    <p:sldId id="349" r:id="rId74"/>
    <p:sldId id="347" r:id="rId75"/>
    <p:sldId id="348" r:id="rId76"/>
    <p:sldId id="274" r:id="rId77"/>
  </p:sldIdLst>
  <p:sldSz cx="12192000" cy="6858000"/>
  <p:notesSz cx="6858000" cy="9144000"/>
  <p:custDataLst>
    <p:tags r:id="rId80"/>
  </p:custDataLst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5550"/>
    <a:srgbClr val="E7E6E6"/>
    <a:srgbClr val="333B3C"/>
    <a:srgbClr val="A3573E"/>
    <a:srgbClr val="D8BEB2"/>
    <a:srgbClr val="753F2D"/>
    <a:srgbClr val="5E3324"/>
    <a:srgbClr val="8A4C34"/>
    <a:srgbClr val="C28D6D"/>
    <a:srgbClr val="D29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327"/>
  </p:normalViewPr>
  <p:slideViewPr>
    <p:cSldViewPr snapToGrid="0" showGuides="1">
      <p:cViewPr varScale="1">
        <p:scale>
          <a:sx n="66" d="100"/>
          <a:sy n="66" d="100"/>
        </p:scale>
        <p:origin x="270" y="36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34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855901C0-9C59-4C99-8A35-416486CE0468}" type="datetime1">
              <a:rPr lang="zh-CN" altLang="en-US" smtClean="0"/>
              <a:t>2023/7/9</a:t>
            </a:fld>
            <a:endParaRPr 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148931F5-0986-448A-BDF9-01DB8071207B}" type="slidenum">
              <a:rPr lang="en-US" alt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fld id="{13BEEFD9-C140-4C33-BECD-3D8D114233E1}" type="datetime1">
              <a:rPr lang="en-US" altLang="zh-CN" smtClean="0"/>
              <a:t>7/9/2023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DECDE012-9E2E-4477-8B5C-4E7D4E9BCBA6}" type="slidenum">
              <a:rPr lang="en-US" altLang="zh-CN" noProof="0" smtClean="0"/>
              <a:t>‹#›</a:t>
            </a:fld>
            <a:endParaRPr lang="zh-CN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1</a:t>
            </a:fld>
            <a:endParaRPr lang="zh-CN" noProof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23</a:t>
            </a:fld>
            <a:endParaRPr lang="zh-CN" noProof="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CDE012-9E2E-4477-8B5C-4E7D4E9BCBA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charset="-122"/>
                <a:ea typeface="Microsoft YaHei UI" panose="020B0503020204020204" charset="-122"/>
              </a:rPr>
              <a:t>69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029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72</a:t>
            </a:fld>
            <a:endParaRPr lang="zh-CN" noProof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2</a:t>
            </a:fld>
            <a:endParaRPr lang="zh-CN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CDE012-9E2E-4477-8B5C-4E7D4E9BCBA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charset="-122"/>
                <a:ea typeface="Microsoft YaHei UI" panose="020B0503020204020204" charset="-122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4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351014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5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2348613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14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437271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15</a:t>
            </a:fld>
            <a:endParaRPr lang="zh-CN" noProof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16</a:t>
            </a:fld>
            <a:endParaRPr lang="zh-CN" noProof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CDE012-9E2E-4477-8B5C-4E7D4E9BCBA6}" type="slidenum">
              <a:rPr lang="en-US" altLang="zh-CN" noProof="0" smtClean="0"/>
              <a:t>19</a:t>
            </a:fld>
            <a:endParaRPr lang="zh-CN" noProof="0" dirty="0"/>
          </a:p>
        </p:txBody>
      </p:sp>
    </p:spTree>
    <p:extLst>
      <p:ext uri="{BB962C8B-B14F-4D97-AF65-F5344CB8AC3E}">
        <p14:creationId xmlns:p14="http://schemas.microsoft.com/office/powerpoint/2010/main" val="150363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rtlCol="0" anchor="t">
            <a:normAutofit/>
          </a:bodyPr>
          <a:lstStyle>
            <a:lvl1pPr algn="l">
              <a:lnSpc>
                <a:spcPct val="80000"/>
              </a:lnSpc>
              <a:defRPr lang="zh-CN" sz="72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 rtlCol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lang="zh-CN"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/>
          </a:p>
        </p:txBody>
      </p:sp>
      <p:grpSp>
        <p:nvGrpSpPr>
          <p:cNvPr id="7" name="组 6"/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直接连接符​​(S) 7"/>
            <p:cNvCxnSpPr/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​(S) 8"/>
            <p:cNvCxnSpPr/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 rtlCol="0"/>
          <a:lstStyle>
            <a:lvl1pPr>
              <a:defRPr lang="zh-CN" sz="5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grpSp>
        <p:nvGrpSpPr>
          <p:cNvPr id="9" name="组 8"/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直接连接符​​(S) 9"/>
            <p:cNvCxnSpPr/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​​(S) 10"/>
            <p:cNvCxnSpPr/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内容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 rtlCol="0"/>
          <a:lstStyle>
            <a:lvl1pPr>
              <a:defRPr lang="zh-CN" sz="5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grpSp>
        <p:nvGrpSpPr>
          <p:cNvPr id="16" name="组 15"/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​​(S) 17"/>
            <p:cNvCxnSpPr/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13"/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rtlCol="0" anchor="t"/>
          <a:lstStyle>
            <a:lvl1pPr>
              <a:lnSpc>
                <a:spcPct val="80000"/>
              </a:lnSpc>
              <a:defRPr lang="zh-CN" sz="72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grpSp>
        <p:nvGrpSpPr>
          <p:cNvPr id="7" name="组 6"/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直接连接符​​(S) 7"/>
            <p:cNvCxnSpPr/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​(S) 8"/>
            <p:cNvCxnSpPr/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lang="zh-CN" sz="2200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noProof="0"/>
              <a:t>演示文稿标题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noProof="0"/>
              <a:t>演示文稿标题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noProof="0"/>
              <a:t>演示文稿标题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noProof="0"/>
              <a:t>演示文稿标题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rtlCol="0" anchor="t">
            <a:normAutofit/>
          </a:bodyPr>
          <a:lstStyle>
            <a:lvl1pPr algn="l">
              <a:lnSpc>
                <a:spcPct val="80000"/>
              </a:lnSpc>
              <a:defRPr lang="zh-CN" sz="72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 rtlCol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lang="zh-CN"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/>
          </a:p>
        </p:txBody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直接连接符​​(S)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​(S)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643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1463040"/>
            <a:ext cx="8320024" cy="704088"/>
          </a:xfrm>
        </p:spPr>
        <p:txBody>
          <a:bodyPr rtlCol="0"/>
          <a:lstStyle>
            <a:lvl1pPr>
              <a:defRPr lang="zh-CN" sz="5000"/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lang="zh-CN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lang="zh-CN"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zh-CN" sz="1600" i="1"/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t>‹#›</a:t>
            </a:fld>
            <a:endParaRPr lang="zh-CN" noProof="0"/>
          </a:p>
        </p:txBody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直接连接符​​(S)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​(S)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2461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rtlCol="0" anchor="b"/>
          <a:lstStyle>
            <a:lvl1pPr>
              <a:defRPr lang="zh-CN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 rtlCol="0"/>
          <a:lstStyle>
            <a:lvl1pPr marL="0" indent="0">
              <a:buNone/>
              <a:defRPr lang="zh-CN" sz="2400">
                <a:solidFill>
                  <a:schemeClr val="bg1"/>
                </a:solidFill>
              </a:defRPr>
            </a:lvl1pPr>
            <a:lvl2pPr marL="457200" indent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直接连接符​​(S)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​(S)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88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3200" y="1463040"/>
            <a:ext cx="8320024" cy="704088"/>
          </a:xfrm>
        </p:spPr>
        <p:txBody>
          <a:bodyPr rtlCol="0"/>
          <a:lstStyle>
            <a:lvl1pPr>
              <a:defRPr lang="zh-CN" sz="5000"/>
            </a:lvl1pPr>
          </a:lstStyle>
          <a:p>
            <a:pPr rtl="0"/>
            <a:r>
              <a:rPr lang="zh-CN" altLang="en-US" noProof="0" dirty="0"/>
              <a:t>单击此处编辑母版标题样式</a:t>
            </a:r>
            <a:endParaRPr lang="zh-CN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lang="zh-CN"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zh-CN" sz="1600" i="1"/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grpSp>
        <p:nvGrpSpPr>
          <p:cNvPr id="7" name="组 6"/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直接连接符​​(S) 7"/>
            <p:cNvCxnSpPr/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​(S) 8"/>
            <p:cNvCxnSpPr/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列深色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pPr/>
              <a:t>‹#›</a:t>
            </a:fld>
            <a:endParaRPr lang="zh-CN" noProof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 rtlCol="0"/>
          <a:lstStyle>
            <a:lvl1pPr>
              <a:defRPr lang="zh-CN" sz="5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bg1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bg1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2497812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列浅色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pPr/>
              <a:t>‹#›</a:t>
            </a:fld>
            <a:endParaRPr lang="zh-CN" noProof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 rtlCol="0"/>
          <a:lstStyle>
            <a:lvl1pPr>
              <a:defRPr lang="zh-CN" sz="50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grpSp>
        <p:nvGrpSpPr>
          <p:cNvPr id="13" name="组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直接连接符​​(S)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4067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深色带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ctr" rtl="0"/>
            <a:endParaRPr lang="zh-CN" noProof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solidFill>
                  <a:schemeClr val="accent5"/>
                </a:solidFill>
              </a:defRPr>
            </a:lvl1pPr>
          </a:lstStyle>
          <a:p>
            <a:pPr rtl="0"/>
            <a:fld id="{5BFCF61C-3B18-4C03-8326-CC3B32D710C9}" type="slidenum">
              <a:rPr lang="zh-CN" noProof="0" smtClean="0"/>
              <a:pPr/>
              <a:t>‹#›</a:t>
            </a:fld>
            <a:endParaRPr lang="zh-CN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 rtlCol="0"/>
          <a:lstStyle>
            <a:lvl1pPr>
              <a:defRPr lang="zh-CN" sz="5000">
                <a:solidFill>
                  <a:schemeClr val="accent5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直接连接符​​(S)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(S)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323CF25-8D95-4BE1-AEED-151EDE9AD1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387" y="197948"/>
            <a:ext cx="2110096" cy="4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8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侧的三个内容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ctr" rtl="0"/>
            <a:endParaRPr lang="zh-CN" noProof="0">
              <a:solidFill>
                <a:schemeClr val="bg2"/>
              </a:solidFill>
            </a:endParaRPr>
          </a:p>
        </p:txBody>
      </p:sp>
      <p:grpSp>
        <p:nvGrpSpPr>
          <p:cNvPr id="19" name="组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直接连接符​​(S)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(S)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pPr/>
              <a:t>‹#›</a:t>
            </a:fld>
            <a:endParaRPr lang="zh-CN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 rtlCol="0"/>
          <a:lstStyle>
            <a:lvl1pPr>
              <a:lnSpc>
                <a:spcPct val="100000"/>
              </a:lnSpc>
              <a:defRPr lang="zh-CN" sz="50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文本占位符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2269633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右侧的两个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>
              <a:solidFill>
                <a:schemeClr val="bg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pPr/>
              <a:t>‹#›</a:t>
            </a:fld>
            <a:endParaRPr lang="zh-CN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 rtlCol="0"/>
          <a:lstStyle>
            <a:lvl1pPr>
              <a:lnSpc>
                <a:spcPct val="80000"/>
              </a:lnSpc>
              <a:defRPr lang="zh-CN" sz="50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grpSp>
        <p:nvGrpSpPr>
          <p:cNvPr id="17" name="组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直接连接符​​(S)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C535A37-E184-490E-BF5E-0A4BC5605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387" y="197948"/>
            <a:ext cx="2110096" cy="4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右侧的两个内容深色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>
              <a:solidFill>
                <a:schemeClr val="tx2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fld id="{5BFCF61C-3B18-4C03-8326-CC3B32D710C9}" type="slidenum">
              <a:rPr lang="zh-CN" noProof="0" smtClean="0"/>
              <a:pPr/>
              <a:t>‹#›</a:t>
            </a:fld>
            <a:endParaRPr lang="zh-CN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 rtlCol="0"/>
          <a:lstStyle>
            <a:lvl1pPr>
              <a:lnSpc>
                <a:spcPct val="80000"/>
              </a:lnSpc>
              <a:defRPr lang="zh-CN" sz="5000">
                <a:solidFill>
                  <a:schemeClr val="accent4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accent5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accent5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grpSp>
        <p:nvGrpSpPr>
          <p:cNvPr id="17" name="组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直接连接符​​(S)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923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t>‹#›</a:t>
            </a:fld>
            <a:endParaRPr lang="zh-CN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 rtlCol="0"/>
          <a:lstStyle>
            <a:lvl1pPr>
              <a:defRPr lang="zh-CN" sz="5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直接连接符​​(S)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​​(S)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253471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内容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t>‹#›</a:t>
            </a:fld>
            <a:endParaRPr lang="zh-CN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 rtlCol="0"/>
          <a:lstStyle>
            <a:lvl1pPr>
              <a:defRPr lang="zh-CN" sz="5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直接连接符​​(S)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​​(S)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2793304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rtlCol="0" anchor="t"/>
          <a:lstStyle>
            <a:lvl1pPr>
              <a:lnSpc>
                <a:spcPct val="80000"/>
              </a:lnSpc>
              <a:defRPr lang="zh-CN" sz="72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直接连接符​​(S)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​(S)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lang="zh-CN" sz="2200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1697605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noProof="0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t>‹#›</a:t>
            </a:fld>
            <a:endParaRPr lang="zh-CN" noProof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31747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rtlCol="0" anchor="b"/>
          <a:lstStyle>
            <a:lvl1pPr>
              <a:defRPr lang="zh-CN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 rtlCol="0"/>
          <a:lstStyle>
            <a:lvl1pPr marL="0" indent="0">
              <a:buNone/>
              <a:defRPr lang="zh-CN" sz="2400">
                <a:solidFill>
                  <a:schemeClr val="bg1"/>
                </a:solidFill>
              </a:defRPr>
            </a:lvl1pPr>
            <a:lvl2pPr marL="457200" indent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7" name="组 6"/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直接连接符​​(S) 7"/>
            <p:cNvCxnSpPr/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​(S) 8"/>
            <p:cNvCxnSpPr/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noProof="0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t>‹#›</a:t>
            </a:fld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8377926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t>‹#›</a:t>
            </a:fld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9486940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noProof="0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zh-CN" noProof="0" smtClean="0"/>
              <a:t>‹#›</a:t>
            </a:fld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339774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列深色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sp>
        <p:nvSpPr>
          <p:cNvPr id="6" name="长方形 5"/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/>
          </a:p>
        </p:txBody>
      </p:sp>
      <p:cxnSp>
        <p:nvCxnSpPr>
          <p:cNvPr id="7" name="直接连接符​​(S) 6"/>
          <p:cNvCxnSpPr/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​​(S) 7"/>
          <p:cNvCxnSpPr/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 rtlCol="0"/>
          <a:lstStyle>
            <a:lvl1pPr>
              <a:defRPr lang="zh-CN" sz="5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bg1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bg1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两列浅色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sp>
        <p:nvSpPr>
          <p:cNvPr id="6" name="长方形 5"/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 rtlCol="0"/>
          <a:lstStyle>
            <a:lvl1pPr>
              <a:defRPr lang="zh-CN" sz="50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grpSp>
        <p:nvGrpSpPr>
          <p:cNvPr id="13" name="组 12"/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直接连接符​​(S) 15"/>
            <p:cNvCxnSpPr/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深色带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/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ctr" rtl="0"/>
            <a:endParaRPr lang="zh-CN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solidFill>
                  <a:schemeClr val="accent5"/>
                </a:solidFill>
              </a:defRPr>
            </a:lvl1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 rtlCol="0"/>
          <a:lstStyle>
            <a:lvl1pPr>
              <a:defRPr lang="zh-CN" sz="5000">
                <a:solidFill>
                  <a:schemeClr val="accent5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  <p:grpSp>
        <p:nvGrpSpPr>
          <p:cNvPr id="19" name="组 18"/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直接连接符​​(S) 19"/>
            <p:cNvCxnSpPr/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(S) 20"/>
            <p:cNvCxnSpPr/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387" y="197948"/>
            <a:ext cx="2110096" cy="4830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侧的三个内容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/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sz="1800" kern="1200">
                <a:solidFill>
                  <a:schemeClr val="lt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ctr" rtl="0"/>
            <a:endParaRPr lang="zh-CN" noProof="0">
              <a:solidFill>
                <a:schemeClr val="bg2"/>
              </a:solidFill>
            </a:endParaRPr>
          </a:p>
        </p:txBody>
      </p:sp>
      <p:grpSp>
        <p:nvGrpSpPr>
          <p:cNvPr id="19" name="组 18"/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直接连接符​​(S) 19"/>
            <p:cNvCxnSpPr/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(S) 20"/>
            <p:cNvCxnSpPr/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 rtlCol="0"/>
          <a:lstStyle>
            <a:lvl1pPr>
              <a:lnSpc>
                <a:spcPct val="100000"/>
              </a:lnSpc>
              <a:defRPr lang="zh-CN" sz="50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文本占位符 13"/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右侧的两个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>
              <a:solidFill>
                <a:schemeClr val="bg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 rtlCol="0"/>
          <a:lstStyle>
            <a:lvl1pPr>
              <a:lnSpc>
                <a:spcPct val="80000"/>
              </a:lnSpc>
              <a:defRPr lang="zh-CN" sz="5000"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tx2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grpSp>
        <p:nvGrpSpPr>
          <p:cNvPr id="17" name="组 16"/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直接连接符​​(S) 23"/>
            <p:cNvCxnSpPr/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/>
            <p:cNvCxnSpPr/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387" y="197948"/>
            <a:ext cx="2110096" cy="4830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右侧的两个内容深色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/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noProof="0">
              <a:solidFill>
                <a:schemeClr val="tx2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solidFill>
                  <a:schemeClr val="bg1"/>
                </a:solidFill>
              </a:defRPr>
            </a:lvl1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 rtlCol="0"/>
          <a:lstStyle>
            <a:lvl1pPr>
              <a:lnSpc>
                <a:spcPct val="80000"/>
              </a:lnSpc>
              <a:defRPr lang="zh-CN" sz="5000">
                <a:solidFill>
                  <a:schemeClr val="accent4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accent5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200" b="1">
                <a:solidFill>
                  <a:schemeClr val="accent5"/>
                </a:solidFill>
              </a:defRPr>
            </a:lvl1pPr>
            <a:lvl2pPr>
              <a:defRPr lang="zh-CN">
                <a:solidFill>
                  <a:schemeClr val="bg1"/>
                </a:solidFill>
              </a:defRPr>
            </a:lvl2pPr>
            <a:lvl3pPr>
              <a:defRPr lang="zh-CN">
                <a:solidFill>
                  <a:schemeClr val="bg1"/>
                </a:solidFill>
              </a:defRPr>
            </a:lvl3pPr>
            <a:lvl4pPr>
              <a:defRPr lang="zh-CN">
                <a:solidFill>
                  <a:schemeClr val="bg1"/>
                </a:solidFill>
              </a:defRPr>
            </a:lvl4pPr>
            <a:lvl5pPr>
              <a:defRPr lang="zh-CN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 rtlCol="0"/>
          <a:lstStyle>
            <a:lvl1pPr marL="283210"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1pPr>
            <a:lvl2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2pPr>
            <a:lvl3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3pPr>
            <a:lvl4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accent5"/>
                </a:solidFill>
              </a:defRPr>
            </a:lvl4pPr>
            <a:lvl5pPr indent="-283210">
              <a:lnSpc>
                <a:spcPct val="150000"/>
              </a:lnSpc>
              <a:spcBef>
                <a:spcPts val="0"/>
              </a:spcBef>
              <a:defRPr lang="zh-CN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grpSp>
        <p:nvGrpSpPr>
          <p:cNvPr id="17" name="组 16"/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直接连接符​​(S) 23"/>
            <p:cNvCxnSpPr/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/>
            <p:cNvCxnSpPr/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</a:lstStyle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zh-CN" sz="1200">
                <a:solidFill>
                  <a:schemeClr val="tx2"/>
                </a:solidFill>
              </a:defRPr>
            </a:lvl1pPr>
          </a:lstStyle>
          <a:p>
            <a:pPr rtl="0"/>
            <a:fld id="{5BFCF61C-3B18-4C03-8326-CC3B32D710C9}" type="slidenum">
              <a:rPr lang="en-US" altLang="zh-CN" noProof="0" smtClean="0"/>
              <a:t>‹#›</a:t>
            </a:fld>
            <a:endParaRPr lang="zh-CN" noProof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4387" y="197948"/>
            <a:ext cx="2110096" cy="4830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zh-CN" sz="4400" kern="1200" cap="all" baseline="0">
          <a:solidFill>
            <a:schemeClr val="tx2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kern="1200">
          <a:solidFill>
            <a:schemeClr val="tx2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kern="1200">
          <a:solidFill>
            <a:schemeClr val="tx2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kern="1200">
          <a:solidFill>
            <a:schemeClr val="tx2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2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600" kern="1200">
          <a:solidFill>
            <a:schemeClr val="tx2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</a:lstStyle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zh-CN" noProof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zh-CN" sz="1200">
                <a:solidFill>
                  <a:schemeClr val="tx2"/>
                </a:solidFill>
              </a:defRPr>
            </a:lvl1pPr>
          </a:lstStyle>
          <a:p>
            <a:pPr rtl="0"/>
            <a:fld id="{5BFCF61C-3B18-4C03-8326-CC3B32D710C9}" type="slidenum">
              <a:rPr lang="zh-CN" noProof="0" smtClean="0"/>
              <a:pPr/>
              <a:t>‹#›</a:t>
            </a:fld>
            <a:endParaRPr lang="zh-CN" noProof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EC30AD-732B-498E-AF68-45DC637EDB9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4387" y="197948"/>
            <a:ext cx="2110096" cy="4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9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zh-CN" sz="4400" kern="1200" cap="all" baseline="0">
          <a:solidFill>
            <a:schemeClr val="tx2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kern="1200">
          <a:solidFill>
            <a:schemeClr val="tx2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kern="1200">
          <a:solidFill>
            <a:schemeClr val="tx2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kern="1200">
          <a:solidFill>
            <a:schemeClr val="tx2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2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600" kern="1200">
          <a:solidFill>
            <a:schemeClr val="tx2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ctrTitle"/>
          </p:nvPr>
        </p:nvSpPr>
        <p:spPr>
          <a:xfrm>
            <a:off x="199226" y="1405467"/>
            <a:ext cx="10553441" cy="238760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algn="l"/>
            <a:r>
              <a:rPr lang="zh-CN" altLang="en-US" sz="6600" b="1" i="0" dirty="0">
                <a:solidFill>
                  <a:srgbClr val="E6EDF3"/>
                </a:solidFill>
                <a:effectLst/>
                <a:latin typeface="-apple-system"/>
              </a:rPr>
              <a:t>基于</a:t>
            </a:r>
            <a:r>
              <a:rPr lang="en-US" altLang="zh-CN" sz="6600" b="1" i="0" dirty="0" err="1">
                <a:solidFill>
                  <a:srgbClr val="E6EDF3"/>
                </a:solidFill>
                <a:effectLst/>
                <a:latin typeface="-apple-system"/>
              </a:rPr>
              <a:t>eBPF</a:t>
            </a:r>
            <a:r>
              <a:rPr lang="zh-CN" altLang="en-US" sz="6600" b="1" i="0" dirty="0">
                <a:solidFill>
                  <a:srgbClr val="E6EDF3"/>
                </a:solidFill>
                <a:effectLst/>
                <a:latin typeface="-apple-system"/>
              </a:rPr>
              <a:t>与</a:t>
            </a:r>
            <a:r>
              <a:rPr lang="en-US" altLang="zh-CN" sz="6600" b="1" i="0" dirty="0" err="1">
                <a:solidFill>
                  <a:srgbClr val="E6EDF3"/>
                </a:solidFill>
                <a:effectLst/>
                <a:latin typeface="-apple-system"/>
              </a:rPr>
              <a:t>DIsgrafs</a:t>
            </a:r>
            <a:r>
              <a:rPr lang="zh-CN" altLang="en-US" sz="6600" b="1" i="0" dirty="0">
                <a:solidFill>
                  <a:srgbClr val="E6EDF3"/>
                </a:solidFill>
                <a:effectLst/>
                <a:latin typeface="-apple-system"/>
              </a:rPr>
              <a:t>的文件系统网络</a:t>
            </a:r>
            <a:r>
              <a:rPr lang="en-US" altLang="zh-CN" sz="6600" b="1" i="0" dirty="0">
                <a:solidFill>
                  <a:srgbClr val="E6EDF3"/>
                </a:solidFill>
                <a:effectLst/>
                <a:latin typeface="-apple-system"/>
              </a:rPr>
              <a:t>IO</a:t>
            </a:r>
            <a:r>
              <a:rPr lang="zh-CN" altLang="en-US" sz="6600" b="1" i="0" dirty="0">
                <a:solidFill>
                  <a:srgbClr val="E6EDF3"/>
                </a:solidFill>
                <a:effectLst/>
                <a:latin typeface="-apple-system"/>
              </a:rPr>
              <a:t>优化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56001" y="4538134"/>
            <a:ext cx="863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E7E6E6"/>
                </a:solidFill>
              </a:rPr>
              <a:t>小组成员：</a:t>
            </a:r>
            <a:endParaRPr lang="en-US" altLang="zh-CN" sz="3600" dirty="0">
              <a:solidFill>
                <a:srgbClr val="E7E6E6"/>
              </a:solidFill>
            </a:endParaRPr>
          </a:p>
          <a:p>
            <a:r>
              <a:rPr lang="zh-CN" altLang="en-US" sz="3600" dirty="0">
                <a:solidFill>
                  <a:srgbClr val="E7E6E6"/>
                </a:solidFill>
              </a:rPr>
              <a:t>常文正，于硕，刘兆宸，赵浩怡，龚劲铭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CE51C2-B9B0-60DF-0EA9-17CEA738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10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1FA02A5-9C63-182C-2B9D-6B461EFA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161199"/>
            <a:ext cx="10515600" cy="575321"/>
          </a:xfrm>
        </p:spPr>
        <p:txBody>
          <a:bodyPr/>
          <a:lstStyle/>
          <a:p>
            <a:r>
              <a:rPr lang="zh-CN" altLang="en-US" dirty="0"/>
              <a:t>打标效果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567A57-6F7A-C542-0431-D0AF89868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E3578C-204B-BC56-24AE-5C71D098C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B27AEB-721A-EE6A-F99E-1DA3B00176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B23033A-EF20-B4FC-B486-C574D3287B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EDF637-6EC1-8BAF-2EE2-A5DA20C9B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9"/>
          <a:stretch/>
        </p:blipFill>
        <p:spPr>
          <a:xfrm>
            <a:off x="4855849" y="944454"/>
            <a:ext cx="6970391" cy="53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83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91889F-A82E-0CB7-BA78-3D7A5D40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11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C69D7F-D817-220B-EEBB-522262E3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050553"/>
            <a:ext cx="10515600" cy="575321"/>
          </a:xfrm>
        </p:spPr>
        <p:txBody>
          <a:bodyPr/>
          <a:lstStyle/>
          <a:p>
            <a:r>
              <a:rPr lang="zh-CN" altLang="en-US" dirty="0"/>
              <a:t>下载文件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45EBF-0728-94A7-336D-732C2679F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01918D-EC81-83CE-1C12-0E5E5E290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D4A0876-5033-2D34-2621-F327B5627D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F02151E-2C2F-396A-A01B-D21BCB26B1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3AD772-EACB-3950-472F-D222717E8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4"/>
          <a:stretch/>
        </p:blipFill>
        <p:spPr>
          <a:xfrm>
            <a:off x="3212485" y="1846553"/>
            <a:ext cx="8817942" cy="460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91889F-A82E-0CB7-BA78-3D7A5D40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12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C69D7F-D817-220B-EEBB-522262E3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050553"/>
            <a:ext cx="10515600" cy="575321"/>
          </a:xfrm>
        </p:spPr>
        <p:txBody>
          <a:bodyPr/>
          <a:lstStyle/>
          <a:p>
            <a:r>
              <a:rPr lang="zh-CN" altLang="en-US" dirty="0"/>
              <a:t>下载文件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45EBF-0728-94A7-336D-732C2679F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01918D-EC81-83CE-1C12-0E5E5E290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D4A0876-5033-2D34-2621-F327B5627D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F02151E-2C2F-396A-A01B-D21BCB26B1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AA158D-9558-ABF8-C2DA-8EE81909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8" t="237" r="-6888" b="-237"/>
          <a:stretch/>
        </p:blipFill>
        <p:spPr>
          <a:xfrm>
            <a:off x="3733260" y="872998"/>
            <a:ext cx="8893012" cy="55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0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6C453A-409C-AC32-B9EF-BC9BEC13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13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1B4509-64F4-B901-F54C-640427AB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008167"/>
            <a:ext cx="10515600" cy="575321"/>
          </a:xfrm>
        </p:spPr>
        <p:txBody>
          <a:bodyPr/>
          <a:lstStyle/>
          <a:p>
            <a:r>
              <a:rPr lang="zh-CN" altLang="en-US" dirty="0"/>
              <a:t>删除文件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1F30B-C3CB-BAAA-98A6-6C1EE0125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0DA973-36C0-A714-80D7-BE65D941A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D3E49CF-DAAE-5F8E-A880-BF2697936A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398EEBA-7B54-53F1-C91A-1C30E74D77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3CEE0C-092C-BE1D-346D-923CB05D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33756"/>
            <a:ext cx="8478718" cy="45571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169ABF6-2131-43CB-28F6-E6282CC22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26" r="16926"/>
          <a:stretch/>
        </p:blipFill>
        <p:spPr>
          <a:xfrm>
            <a:off x="7800792" y="1833756"/>
            <a:ext cx="4099052" cy="45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7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91133-2B2D-CB5C-25A3-A6BBC6AC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网络</a:t>
            </a:r>
            <a:r>
              <a:rPr lang="en-US" altLang="zh-CN" dirty="0"/>
              <a:t>IO</a:t>
            </a:r>
            <a:r>
              <a:rPr lang="zh-CN" altLang="en-US" dirty="0"/>
              <a:t>优化</a:t>
            </a:r>
            <a:endParaRPr 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0480BD-3EF5-7A7E-9E81-E73191A1D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提高分布式文件系统</a:t>
            </a:r>
            <a:r>
              <a:rPr lang="en-US" altLang="zh-CN" dirty="0"/>
              <a:t>IO</a:t>
            </a:r>
            <a:r>
              <a:rPr lang="zh-CN" altLang="en-US" dirty="0"/>
              <a:t>性能的思路</a:t>
            </a:r>
            <a:endParaRPr 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6737C8-4322-77C9-4E34-94E5EE136D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787" y="3974402"/>
            <a:ext cx="10877973" cy="5229013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网络</a:t>
            </a:r>
            <a:r>
              <a:rPr lang="en-US" altLang="zh-CN" dirty="0"/>
              <a:t>IO</a:t>
            </a:r>
            <a:r>
              <a:rPr lang="zh-CN" altLang="en-US" dirty="0"/>
              <a:t>优化：如使用高性能网络设备、采用分布式存储技术、使用协议优化</a:t>
            </a:r>
          </a:p>
          <a:p>
            <a:pPr rtl="0"/>
            <a:r>
              <a:rPr lang="zh-CN" altLang="en-US" dirty="0"/>
              <a:t>引入技术：如</a:t>
            </a:r>
            <a:r>
              <a:rPr lang="en-US" altLang="zh-CN" dirty="0" err="1"/>
              <a:t>eBPF</a:t>
            </a:r>
            <a:r>
              <a:rPr lang="zh-CN" altLang="en-US" dirty="0"/>
              <a:t>和</a:t>
            </a:r>
            <a:r>
              <a:rPr lang="en-US" altLang="zh-CN" dirty="0"/>
              <a:t>XDP</a:t>
            </a:r>
            <a:r>
              <a:rPr lang="zh-CN" altLang="en-US" dirty="0"/>
              <a:t>技术，可以在内核中优化文件系统的</a:t>
            </a:r>
            <a:r>
              <a:rPr lang="en-US" altLang="zh-CN" dirty="0"/>
              <a:t>IO</a:t>
            </a:r>
            <a:r>
              <a:rPr lang="zh-CN" altLang="en-US" dirty="0"/>
              <a:t>操作</a:t>
            </a:r>
            <a:endParaRPr lang="zh-CN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8FC4DAD-8F22-40DC-8133-22BF5221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smtClean="0"/>
              <a:pPr rtl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0152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02" y="1282173"/>
            <a:ext cx="8976698" cy="44432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629" y="1132587"/>
            <a:ext cx="2892044" cy="168274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sz="4400" dirty="0"/>
              <a:t>EBPF</a:t>
            </a:r>
            <a:r>
              <a:rPr lang="zh-CN" altLang="en-US" sz="4400" dirty="0"/>
              <a:t>特点</a:t>
            </a:r>
            <a:endParaRPr lang="zh-CN" sz="4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085469" y="4179603"/>
            <a:ext cx="4828032" cy="49053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Maps</a:t>
            </a:r>
            <a:endParaRPr 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0" y="3429000"/>
            <a:ext cx="2892043" cy="320824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不修改内核源代码动态地改变内核的行为</a:t>
            </a:r>
            <a:endParaRPr lang="en-US" altLang="zh-CN" dirty="0"/>
          </a:p>
          <a:p>
            <a:pPr rtl="0"/>
            <a:r>
              <a:rPr lang="zh-CN" altLang="en-US" dirty="0"/>
              <a:t>事件驱动，在内核或应用程序通过钩点（</a:t>
            </a:r>
            <a:r>
              <a:rPr lang="en-US" altLang="zh-CN" dirty="0"/>
              <a:t>hook</a:t>
            </a:r>
            <a:r>
              <a:rPr lang="zh-CN" altLang="en-US" dirty="0"/>
              <a:t>）时运行</a:t>
            </a:r>
            <a:endParaRPr lang="en-US" altLang="zh-CN" dirty="0"/>
          </a:p>
          <a:p>
            <a:pPr rtl="0"/>
            <a:r>
              <a:rPr lang="en-US" altLang="zh-CN" dirty="0"/>
              <a:t>BPF maps</a:t>
            </a:r>
            <a:r>
              <a:rPr lang="zh-CN" altLang="en-US" dirty="0"/>
              <a:t>实现用户空间和内核空间数据交换</a:t>
            </a:r>
            <a:endParaRPr lang="zh-CN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smtClean="0"/>
              <a:t>15</a:t>
            </a:fld>
            <a:endParaRPr 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2712" y="1335024"/>
            <a:ext cx="4846320" cy="168274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传统</a:t>
            </a:r>
            <a:r>
              <a:rPr lang="en-US" altLang="zh-CN" dirty="0"/>
              <a:t>IO</a:t>
            </a:r>
            <a:r>
              <a:rPr lang="zh-CN" altLang="en-US" dirty="0"/>
              <a:t>模型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38000" y="3048529"/>
            <a:ext cx="4828032" cy="49053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>
                <a:solidFill>
                  <a:srgbClr val="333B3C"/>
                </a:solidFill>
              </a:rPr>
              <a:t>传统数据传输</a:t>
            </a:r>
            <a:endParaRPr lang="zh-CN" dirty="0">
              <a:solidFill>
                <a:srgbClr val="333B3C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362712" y="3569823"/>
            <a:ext cx="3661695" cy="91618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>
                <a:solidFill>
                  <a:srgbClr val="333B3C"/>
                </a:solidFill>
              </a:rPr>
              <a:t>多次的数据拷贝</a:t>
            </a:r>
            <a:endParaRPr lang="en-US" altLang="zh-CN" dirty="0">
              <a:solidFill>
                <a:srgbClr val="333B3C"/>
              </a:solidFill>
            </a:endParaRPr>
          </a:p>
          <a:p>
            <a:pPr rtl="0"/>
            <a:r>
              <a:rPr lang="zh-CN" altLang="en-US" dirty="0">
                <a:solidFill>
                  <a:srgbClr val="333B3C"/>
                </a:solidFill>
              </a:rPr>
              <a:t>频繁的上下文切换</a:t>
            </a:r>
            <a:endParaRPr lang="en-US" altLang="zh-CN" dirty="0">
              <a:solidFill>
                <a:srgbClr val="333B3C"/>
              </a:solidFill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smtClean="0"/>
              <a:t>16</a:t>
            </a:fld>
            <a:endParaRPr 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715" y="1141645"/>
            <a:ext cx="6881285" cy="4574709"/>
          </a:xfrm>
          <a:prstGeom prst="rect">
            <a:avLst/>
          </a:prstGeom>
        </p:spPr>
      </p:pic>
      <p:sp>
        <p:nvSpPr>
          <p:cNvPr id="14" name="文本占位符 2"/>
          <p:cNvSpPr txBox="1"/>
          <p:nvPr/>
        </p:nvSpPr>
        <p:spPr>
          <a:xfrm>
            <a:off x="538000" y="4486009"/>
            <a:ext cx="4828032" cy="4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sz="2200" b="1" kern="1200">
                <a:solidFill>
                  <a:schemeClr val="accent5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24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333B3C"/>
                </a:solidFill>
              </a:rPr>
              <a:t>性能瓶颈</a:t>
            </a:r>
          </a:p>
        </p:txBody>
      </p:sp>
      <p:sp>
        <p:nvSpPr>
          <p:cNvPr id="15" name="文本占位符 4"/>
          <p:cNvSpPr txBox="1"/>
          <p:nvPr/>
        </p:nvSpPr>
        <p:spPr>
          <a:xfrm>
            <a:off x="362711" y="4944102"/>
            <a:ext cx="3661695" cy="1405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28321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accent5"/>
                </a:solidFill>
                <a:latin typeface="+mn-ea"/>
                <a:ea typeface="+mn-ea"/>
                <a:cs typeface="+mn-cs"/>
              </a:defRPr>
            </a:lvl1pPr>
            <a:lvl2pPr marL="68580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accent5"/>
                </a:solidFill>
                <a:latin typeface="+mn-ea"/>
                <a:ea typeface="+mn-ea"/>
                <a:cs typeface="+mn-cs"/>
              </a:defRPr>
            </a:lvl2pPr>
            <a:lvl3pPr marL="114300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accent5"/>
                </a:solidFill>
                <a:latin typeface="+mn-ea"/>
                <a:ea typeface="+mn-ea"/>
                <a:cs typeface="+mn-cs"/>
              </a:defRPr>
            </a:lvl3pPr>
            <a:lvl4pPr marL="160020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accent5"/>
                </a:solidFill>
                <a:latin typeface="+mn-ea"/>
                <a:ea typeface="+mn-ea"/>
                <a:cs typeface="+mn-cs"/>
              </a:defRPr>
            </a:lvl4pPr>
            <a:lvl5pPr marL="205740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333B3C"/>
                </a:solidFill>
              </a:rPr>
              <a:t>额外的</a:t>
            </a:r>
            <a:r>
              <a:rPr lang="en-US" altLang="zh-CN" dirty="0">
                <a:solidFill>
                  <a:srgbClr val="333B3C"/>
                </a:solidFill>
              </a:rPr>
              <a:t>CPU</a:t>
            </a:r>
            <a:r>
              <a:rPr lang="zh-CN" altLang="en-US" dirty="0">
                <a:solidFill>
                  <a:srgbClr val="333B3C"/>
                </a:solidFill>
              </a:rPr>
              <a:t>开销</a:t>
            </a:r>
            <a:endParaRPr lang="en-US" altLang="zh-CN" dirty="0">
              <a:solidFill>
                <a:srgbClr val="333B3C"/>
              </a:solidFill>
            </a:endParaRPr>
          </a:p>
          <a:p>
            <a:r>
              <a:rPr lang="zh-CN" altLang="en-US" dirty="0">
                <a:solidFill>
                  <a:srgbClr val="333B3C"/>
                </a:solidFill>
              </a:rPr>
              <a:t>额外的系统调用开销</a:t>
            </a:r>
            <a:endParaRPr lang="en-US" altLang="zh-CN" dirty="0">
              <a:solidFill>
                <a:srgbClr val="333B3C"/>
              </a:solidFill>
            </a:endParaRPr>
          </a:p>
          <a:p>
            <a:r>
              <a:rPr lang="zh-CN" altLang="en-US" dirty="0">
                <a:solidFill>
                  <a:srgbClr val="333B3C"/>
                </a:solidFill>
              </a:rPr>
              <a:t>增加内存带宽的消耗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17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1196" y="975627"/>
            <a:ext cx="3543470" cy="1682749"/>
          </a:xfrm>
        </p:spPr>
        <p:txBody>
          <a:bodyPr/>
          <a:lstStyle/>
          <a:p>
            <a:r>
              <a:rPr lang="zh-CN" altLang="en-US" dirty="0"/>
              <a:t>我们提出的新思路：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471085" y="2658376"/>
            <a:ext cx="4828032" cy="490538"/>
          </a:xfrm>
        </p:spPr>
        <p:txBody>
          <a:bodyPr/>
          <a:lstStyle/>
          <a:p>
            <a:r>
              <a:rPr lang="en-US" altLang="zh-CN" dirty="0" err="1">
                <a:solidFill>
                  <a:srgbClr val="333B3C"/>
                </a:solidFill>
              </a:rPr>
              <a:t>eBPF</a:t>
            </a:r>
            <a:r>
              <a:rPr lang="zh-CN" altLang="en-US" dirty="0">
                <a:solidFill>
                  <a:srgbClr val="333B3C"/>
                </a:solidFill>
              </a:rPr>
              <a:t>：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81863" y="3010240"/>
            <a:ext cx="3543470" cy="3847760"/>
          </a:xfrm>
        </p:spPr>
        <p:txBody>
          <a:bodyPr/>
          <a:lstStyle/>
          <a:p>
            <a:r>
              <a:rPr lang="zh-CN" altLang="en-US" dirty="0">
                <a:solidFill>
                  <a:srgbClr val="333B3C"/>
                </a:solidFill>
              </a:rPr>
              <a:t>独特的</a:t>
            </a:r>
            <a:r>
              <a:rPr lang="en-US" altLang="zh-CN" dirty="0">
                <a:solidFill>
                  <a:srgbClr val="333B3C"/>
                </a:solidFill>
              </a:rPr>
              <a:t>map</a:t>
            </a:r>
            <a:r>
              <a:rPr lang="zh-CN" altLang="en-US" dirty="0">
                <a:solidFill>
                  <a:srgbClr val="333B3C"/>
                </a:solidFill>
              </a:rPr>
              <a:t>机制减少数据拷贝次数</a:t>
            </a:r>
          </a:p>
          <a:p>
            <a:r>
              <a:rPr lang="zh-CN" altLang="en-US" dirty="0">
                <a:solidFill>
                  <a:srgbClr val="333B3C"/>
                </a:solidFill>
              </a:rPr>
              <a:t>可以减少用户态与内核态之间的上下文切换</a:t>
            </a:r>
          </a:p>
          <a:p>
            <a:r>
              <a:rPr lang="zh-CN" altLang="en-US" dirty="0">
                <a:solidFill>
                  <a:srgbClr val="333B3C"/>
                </a:solidFill>
              </a:rPr>
              <a:t>可以利用各种内核缓冲区</a:t>
            </a:r>
          </a:p>
          <a:p>
            <a:r>
              <a:rPr lang="zh-CN" altLang="en-US" dirty="0">
                <a:solidFill>
                  <a:srgbClr val="333B3C"/>
                </a:solidFill>
              </a:rPr>
              <a:t>安全检测机制可以提高程序运行的安全性</a:t>
            </a:r>
          </a:p>
          <a:p>
            <a:r>
              <a:rPr lang="zh-CN" altLang="en-US" dirty="0">
                <a:solidFill>
                  <a:srgbClr val="333B3C"/>
                </a:solidFill>
              </a:rPr>
              <a:t>允许在加速文件传输的同时对文件进行细粒度的操作</a:t>
            </a:r>
          </a:p>
          <a:p>
            <a:r>
              <a:rPr lang="zh-CN" altLang="en-US" dirty="0">
                <a:solidFill>
                  <a:srgbClr val="333B3C"/>
                </a:solidFill>
              </a:rPr>
              <a:t>可以实现内存缓存和预读机制</a:t>
            </a:r>
          </a:p>
          <a:p>
            <a:r>
              <a:rPr lang="zh-CN" altLang="en-US" dirty="0">
                <a:solidFill>
                  <a:srgbClr val="333B3C"/>
                </a:solidFill>
              </a:rPr>
              <a:t>程序可以在运行时动态修改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55" y="870074"/>
            <a:ext cx="7698282" cy="51178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18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1196" y="975627"/>
            <a:ext cx="3543470" cy="168274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471085" y="2658376"/>
            <a:ext cx="4828032" cy="490538"/>
          </a:xfrm>
        </p:spPr>
        <p:txBody>
          <a:bodyPr/>
          <a:lstStyle/>
          <a:p>
            <a:endParaRPr lang="zh-CN" altLang="en-US" dirty="0">
              <a:solidFill>
                <a:srgbClr val="333B3C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181863" y="3010240"/>
            <a:ext cx="3543470" cy="3847760"/>
          </a:xfrm>
        </p:spPr>
        <p:txBody>
          <a:bodyPr/>
          <a:lstStyle/>
          <a:p>
            <a:pPr marL="0" indent="0">
              <a:buNone/>
            </a:pPr>
            <a:endParaRPr lang="zh-CN" altLang="en-US" dirty="0">
              <a:solidFill>
                <a:srgbClr val="333B3C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85DE70-D0DA-4142-4E3F-CF455FF3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540" y="1270000"/>
            <a:ext cx="7946570" cy="44486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smtClean="0"/>
              <a:t>19</a:t>
            </a:fld>
            <a:endParaRPr 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F48D10-6D0F-033B-FF35-830C057A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1036"/>
            <a:ext cx="5597578" cy="4403162"/>
          </a:xfrm>
          <a:prstGeom prst="rect">
            <a:avLst/>
          </a:prstGeom>
        </p:spPr>
      </p:pic>
      <p:sp>
        <p:nvSpPr>
          <p:cNvPr id="8" name="文本占位符 6">
            <a:extLst>
              <a:ext uri="{FF2B5EF4-FFF2-40B4-BE49-F238E27FC236}">
                <a16:creationId xmlns:a16="http://schemas.microsoft.com/office/drawing/2014/main" id="{1F3B20A0-C77C-DA47-A72B-03849795447E}"/>
              </a:ext>
            </a:extLst>
          </p:cNvPr>
          <p:cNvSpPr txBox="1">
            <a:spLocks/>
          </p:cNvSpPr>
          <p:nvPr/>
        </p:nvSpPr>
        <p:spPr>
          <a:xfrm>
            <a:off x="691995" y="968709"/>
            <a:ext cx="4936974" cy="1218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28321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1pPr>
            <a:lvl2pPr marL="68580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2pPr>
            <a:lvl3pPr marL="114300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3pPr>
            <a:lvl4pPr marL="160020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4pPr>
            <a:lvl5pPr marL="2057400" indent="-28321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tx2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/>
              <a:t>XDP -Theory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AA8F29-5D77-266A-ADF8-66DF06B1A4C2}"/>
              </a:ext>
            </a:extLst>
          </p:cNvPr>
          <p:cNvSpPr txBox="1"/>
          <p:nvPr/>
        </p:nvSpPr>
        <p:spPr>
          <a:xfrm>
            <a:off x="791495" y="2770239"/>
            <a:ext cx="4837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XDP</a:t>
            </a:r>
            <a:r>
              <a:rPr lang="zh-CN" altLang="en-US" sz="2400" dirty="0"/>
              <a:t>是一个基于</a:t>
            </a:r>
            <a:r>
              <a:rPr lang="en-US" altLang="zh-CN" sz="2400" dirty="0" err="1"/>
              <a:t>eBPF</a:t>
            </a:r>
            <a:r>
              <a:rPr lang="zh-CN" altLang="en-US" sz="2400" dirty="0"/>
              <a:t>的框架，可以在</a:t>
            </a:r>
            <a:r>
              <a:rPr lang="en-US" altLang="zh-CN" sz="2400" dirty="0"/>
              <a:t>BPF</a:t>
            </a:r>
            <a:r>
              <a:rPr lang="zh-CN" altLang="en-US" sz="2400" dirty="0"/>
              <a:t>应用程序中执行高速数据包处理。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XDP</a:t>
            </a:r>
            <a:r>
              <a:rPr lang="zh-CN" altLang="en-US" sz="2400" dirty="0"/>
              <a:t>可用于在</a:t>
            </a:r>
            <a:r>
              <a:rPr lang="en-US" altLang="zh-CN" sz="2400" dirty="0" err="1"/>
              <a:t>eBPF</a:t>
            </a:r>
            <a:r>
              <a:rPr lang="zh-CN" altLang="en-US" sz="2400" dirty="0"/>
              <a:t>架构中实现高性能数据包处理，主要使用内核旁路技术。这大大减少了内核所需的开销，因为它不需要处理上下文切换、网络层处理、中断等。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4800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869185"/>
            <a:ext cx="3572933" cy="35933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1096246"/>
            <a:ext cx="7498080" cy="70408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sz="8000" dirty="0"/>
              <a:t>汇报内容</a:t>
            </a:r>
            <a:endParaRPr lang="zh-CN" sz="8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smtClean="0"/>
              <a:t>2</a:t>
            </a:fld>
            <a:endParaRPr 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13574" y="2616289"/>
            <a:ext cx="6333893" cy="200651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sz="4400" dirty="0">
                <a:solidFill>
                  <a:srgbClr val="A3573E"/>
                </a:solidFill>
              </a:rPr>
              <a:t>1.DisGraFS</a:t>
            </a:r>
            <a:r>
              <a:rPr lang="zh-CN" altLang="en-US" sz="4400" dirty="0">
                <a:solidFill>
                  <a:srgbClr val="A3573E"/>
                </a:solidFill>
              </a:rPr>
              <a:t>优化</a:t>
            </a:r>
            <a:endParaRPr lang="en-US" altLang="zh-CN" sz="4400" dirty="0">
              <a:solidFill>
                <a:srgbClr val="A3573E"/>
              </a:solidFill>
            </a:endParaRPr>
          </a:p>
          <a:p>
            <a:pPr rtl="0"/>
            <a:r>
              <a:rPr lang="en-US" altLang="zh-CN" sz="4400" dirty="0">
                <a:solidFill>
                  <a:srgbClr val="A3573E"/>
                </a:solidFill>
              </a:rPr>
              <a:t>2.XDP</a:t>
            </a:r>
            <a:r>
              <a:rPr lang="zh-CN" altLang="en-US" sz="4400" dirty="0">
                <a:solidFill>
                  <a:srgbClr val="A3573E"/>
                </a:solidFill>
              </a:rPr>
              <a:t>网络优化</a:t>
            </a:r>
            <a:r>
              <a:rPr lang="en-US" altLang="zh-CN" sz="4400" dirty="0">
                <a:solidFill>
                  <a:srgbClr val="A3573E"/>
                </a:solidFill>
              </a:rPr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26067" y="4238426"/>
            <a:ext cx="6121400" cy="170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A3573E"/>
                </a:solidFill>
              </a:rPr>
              <a:t>http_filter</a:t>
            </a:r>
            <a:endParaRPr lang="en-US" altLang="zh-CN" b="1" dirty="0">
              <a:solidFill>
                <a:srgbClr val="A3573E"/>
              </a:solidFill>
            </a:endParaRPr>
          </a:p>
          <a:p>
            <a:pPr marL="8001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A3573E"/>
                </a:solidFill>
              </a:rPr>
              <a:t>CPU’s balance</a:t>
            </a:r>
          </a:p>
          <a:p>
            <a:pPr marL="8001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A3573E"/>
                </a:solidFill>
              </a:rPr>
              <a:t>Socket_redirect</a:t>
            </a:r>
            <a:endParaRPr lang="en-US" altLang="zh-CN" b="1" dirty="0">
              <a:solidFill>
                <a:srgbClr val="A3573E"/>
              </a:solidFill>
            </a:endParaRPr>
          </a:p>
          <a:p>
            <a:pPr marL="8001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A3573E"/>
                </a:solidFill>
              </a:rPr>
              <a:t>AF_XDP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20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5" y="968709"/>
            <a:ext cx="4936974" cy="12189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 -Theory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AutoShape 2" descr="bpf-kernel-hooks">
            <a:extLst>
              <a:ext uri="{FF2B5EF4-FFF2-40B4-BE49-F238E27FC236}">
                <a16:creationId xmlns:a16="http://schemas.microsoft.com/office/drawing/2014/main" id="{679508F8-E209-3CDE-56A3-7BA73A68CC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3BDB32-9766-18D7-7701-500C2B24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735952"/>
            <a:ext cx="5597578" cy="44031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1D3545-A169-68E2-4292-2B6822BB5FED}"/>
              </a:ext>
            </a:extLst>
          </p:cNvPr>
          <p:cNvSpPr txBox="1"/>
          <p:nvPr/>
        </p:nvSpPr>
        <p:spPr>
          <a:xfrm>
            <a:off x="555523" y="2610465"/>
            <a:ext cx="5181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endParaRPr lang="en-US" altLang="zh-CN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-apple-system"/>
              </a:rPr>
              <a:t>创建</a:t>
            </a:r>
            <a:r>
              <a:rPr lang="en-US" altLang="zh-CN" sz="2400" dirty="0">
                <a:solidFill>
                  <a:schemeClr val="bg1"/>
                </a:solidFill>
                <a:latin typeface="-apple-system"/>
              </a:rPr>
              <a:t>BPF</a:t>
            </a:r>
            <a:r>
              <a:rPr lang="zh-CN" altLang="en-US" sz="2400" dirty="0">
                <a:solidFill>
                  <a:schemeClr val="bg1"/>
                </a:solidFill>
                <a:latin typeface="-apple-system"/>
              </a:rPr>
              <a:t>虚拟机</a:t>
            </a:r>
            <a:endParaRPr lang="en-US" altLang="zh-CN" sz="24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-apple-system"/>
              </a:rPr>
              <a:t>PROG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钩子挂载</a:t>
            </a:r>
            <a:endParaRPr lang="en-US" altLang="zh-CN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提取映射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-apple-system"/>
              </a:rPr>
              <a:t>id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，并映射到虚拟文件系统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可以访问该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-apple-system"/>
              </a:rPr>
              <a:t>map.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编译</a:t>
            </a:r>
            <a:r>
              <a:rPr lang="en-US" altLang="zh-CN" sz="2400" dirty="0">
                <a:solidFill>
                  <a:schemeClr val="bg1"/>
                </a:solidFill>
                <a:latin typeface="-apple-system"/>
              </a:rPr>
              <a:t>XDP</a:t>
            </a:r>
            <a:r>
              <a:rPr lang="zh-CN" altLang="en-US" sz="2400" dirty="0">
                <a:solidFill>
                  <a:schemeClr val="bg1"/>
                </a:solidFill>
                <a:latin typeface="-apple-system"/>
              </a:rPr>
              <a:t>相应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代码，对数据包进行处理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21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4667" y="9840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 -Theory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AutoShape 2" descr="bpf-kernel-hooks">
            <a:extLst>
              <a:ext uri="{FF2B5EF4-FFF2-40B4-BE49-F238E27FC236}">
                <a16:creationId xmlns:a16="http://schemas.microsoft.com/office/drawing/2014/main" id="{679508F8-E209-3CDE-56A3-7BA73A68CC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F9ECDB-F52F-BEAF-7B36-B36D1295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70" y="1922205"/>
            <a:ext cx="6963697" cy="4198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DB38C4-5516-89BD-CED9-B2179BA0E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48045"/>
            <a:ext cx="5201264" cy="26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0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22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基本操作</a:t>
            </a:r>
            <a:endParaRPr lang="en-US" altLang="zh-CN" sz="36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AutoShape 2" descr="bpf-kernel-hooks">
            <a:extLst>
              <a:ext uri="{FF2B5EF4-FFF2-40B4-BE49-F238E27FC236}">
                <a16:creationId xmlns:a16="http://schemas.microsoft.com/office/drawing/2014/main" id="{679508F8-E209-3CDE-56A3-7BA73A68CC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728D2A-2EC9-1E92-C831-4067AD079BFE}"/>
              </a:ext>
            </a:extLst>
          </p:cNvPr>
          <p:cNvSpPr txBox="1"/>
          <p:nvPr/>
        </p:nvSpPr>
        <p:spPr>
          <a:xfrm>
            <a:off x="963561" y="3008671"/>
            <a:ext cx="40951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-apple-system"/>
              </a:rPr>
              <a:t>XDP_DROP – 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丢弃</a:t>
            </a:r>
            <a:endParaRPr lang="en-US" altLang="zh-CN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-apple-system"/>
              </a:rPr>
              <a:t>XDP_PASS –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正常转发到用户空间</a:t>
            </a:r>
            <a:endParaRPr lang="en-US" altLang="zh-CN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-apple-system"/>
              </a:rPr>
              <a:t>XDP_TX – 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转发到接收的同一网络接口。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chemeClr val="bg1"/>
                </a:solidFill>
                <a:effectLst/>
                <a:latin typeface="-apple-system"/>
              </a:rPr>
              <a:t>XDP_REDIRECT –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重定向。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F9ECDB-F52F-BEAF-7B36-B36D1295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70" y="1922205"/>
            <a:ext cx="6963697" cy="419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How</a:t>
            </a:r>
            <a:r>
              <a:rPr lang="zh-CN" altLang="en-US" dirty="0"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？</a:t>
            </a:r>
            <a:br>
              <a:rPr lang="zh-CN" sz="5000" dirty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</a:br>
            <a:endParaRPr 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smtClean="0"/>
              <a:t>23</a:t>
            </a:fld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06339" cy="110642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sz="2200" b="1" dirty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DFS</a:t>
            </a:r>
            <a:r>
              <a:rPr lang="zh-CN" altLang="en-US" sz="2200" b="1" dirty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的部署</a:t>
            </a:r>
            <a:endParaRPr lang="zh-CN" sz="2200" b="1" dirty="0">
              <a:solidFill>
                <a:schemeClr val="tx2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  <a:p>
            <a:pPr rtl="0"/>
            <a:endParaRPr 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22628" y="3534154"/>
            <a:ext cx="3282696" cy="1970905"/>
          </a:xfrm>
        </p:spPr>
        <p:txBody>
          <a:bodyPr rtlCol="0"/>
          <a:lstStyle>
            <a:defPPr>
              <a:defRPr lang="zh-CN"/>
            </a:defPPr>
          </a:lstStyle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实现在</a:t>
            </a:r>
            <a:r>
              <a:rPr lang="en-US" altLang="zh-CN" sz="1600" dirty="0" err="1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DisGraFS</a:t>
            </a:r>
            <a:r>
              <a:rPr lang="zh-CN" altLang="en-US" sz="1600" dirty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上的适配</a:t>
            </a:r>
            <a:endParaRPr lang="zh-CN" sz="1600" dirty="0">
              <a:solidFill>
                <a:schemeClr val="tx2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 err="1"/>
              <a:t>eBPF</a:t>
            </a:r>
            <a:r>
              <a:rPr lang="zh-CN" altLang="en-US" dirty="0"/>
              <a:t>程序的编写与装载</a:t>
            </a:r>
            <a:endParaRPr 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005072" y="3557522"/>
            <a:ext cx="3468748" cy="2098211"/>
          </a:xfrm>
        </p:spPr>
        <p:txBody>
          <a:bodyPr rtlCol="0"/>
          <a:lstStyle>
            <a:defPPr>
              <a:defRPr lang="zh-CN"/>
            </a:defPPr>
          </a:lstStyle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charset="-122"/>
                <a:ea typeface="Microsoft YaHei UI" panose="020B0503020204020204" charset="-122"/>
              </a:rPr>
              <a:t>为文件系统提供</a:t>
            </a:r>
            <a:r>
              <a:rPr lang="en-US" altLang="zh-CN" dirty="0" err="1">
                <a:latin typeface="Microsoft YaHei UI" panose="020B0503020204020204" charset="-122"/>
                <a:ea typeface="Microsoft YaHei UI" panose="020B0503020204020204" charset="-122"/>
              </a:rPr>
              <a:t>eBPF</a:t>
            </a:r>
            <a:r>
              <a:rPr lang="zh-CN" altLang="en-US" dirty="0">
                <a:latin typeface="Microsoft YaHei UI" panose="020B0503020204020204" charset="-122"/>
                <a:ea typeface="Microsoft YaHei UI" panose="020B0503020204020204" charset="-122"/>
              </a:rPr>
              <a:t>支持</a:t>
            </a:r>
            <a:endParaRPr lang="en-US" altLang="zh-CN" dirty="0">
              <a:latin typeface="Microsoft YaHei UI" panose="020B0503020204020204" charset="-122"/>
              <a:ea typeface="Microsoft YaHei UI" panose="020B0503020204020204" charset="-122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设计新的映射类型以支持用户空间和内核的通信和高效</a:t>
            </a:r>
            <a:r>
              <a:rPr lang="en-US" altLang="zh-CN" sz="1600" dirty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</a:rPr>
              <a:t>IO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charset="-122"/>
                <a:ea typeface="Microsoft YaHei UI" panose="020B0503020204020204" charset="-122"/>
              </a:rPr>
              <a:t>修改文件系统驱动程序调用写好的</a:t>
            </a:r>
            <a:r>
              <a:rPr lang="en-US" altLang="zh-CN" dirty="0" err="1">
                <a:latin typeface="Microsoft YaHei UI" panose="020B0503020204020204" charset="-122"/>
                <a:ea typeface="Microsoft YaHei UI" panose="020B0503020204020204" charset="-122"/>
              </a:rPr>
              <a:t>eBPF</a:t>
            </a:r>
            <a:r>
              <a:rPr lang="zh-CN" altLang="en-US" dirty="0">
                <a:latin typeface="Microsoft YaHei UI" panose="020B0503020204020204" charset="-122"/>
                <a:ea typeface="Microsoft YaHei UI" panose="020B0503020204020204" charset="-122"/>
              </a:rPr>
              <a:t>程序</a:t>
            </a:r>
            <a:endParaRPr lang="zh-CN" sz="1600" dirty="0">
              <a:solidFill>
                <a:schemeClr val="tx2"/>
              </a:solidFill>
            </a:endParaRPr>
          </a:p>
          <a:p>
            <a:pPr rtl="0"/>
            <a:endParaRPr 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sz="2200" b="1" dirty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IO</a:t>
            </a:r>
            <a:r>
              <a:rPr lang="zh-CN" altLang="en-US" sz="2200" b="1" dirty="0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性能优化效果检测</a:t>
            </a:r>
            <a:endParaRPr lang="zh-CN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7973568" y="3596739"/>
            <a:ext cx="3282696" cy="248232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sz="1600" noProof="1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用于运行</a:t>
            </a:r>
            <a:r>
              <a:rPr lang="zh-CN" altLang="en-US" noProof="1"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性能</a:t>
            </a:r>
            <a:r>
              <a:rPr lang="zh-CN" sz="1600" noProof="1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测试的软件工具</a:t>
            </a:r>
            <a:endParaRPr lang="en-US" altLang="zh-CN" sz="1600" noProof="1">
              <a:solidFill>
                <a:schemeClr val="tx2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  <a:p>
            <a:pPr rtl="0"/>
            <a:r>
              <a:rPr lang="en-US" altLang="zh-CN" sz="1600" noProof="1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Prometheus</a:t>
            </a:r>
          </a:p>
          <a:p>
            <a:pPr rtl="0"/>
            <a:r>
              <a:rPr lang="en-US" altLang="zh-CN" noProof="1"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Grafana</a:t>
            </a:r>
          </a:p>
          <a:p>
            <a:pPr rtl="0"/>
            <a:r>
              <a:rPr lang="en-US" altLang="zh-CN" sz="1600" noProof="1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Iostat</a:t>
            </a:r>
          </a:p>
          <a:p>
            <a:pPr rtl="0"/>
            <a:r>
              <a:rPr lang="en-US" altLang="zh-CN" sz="1600" noProof="1">
                <a:solidFill>
                  <a:schemeClr val="tx2"/>
                </a:solidFill>
                <a:latin typeface="Microsoft YaHei UI" panose="020B0503020204020204" charset="-122"/>
                <a:ea typeface="Microsoft YaHei UI" panose="020B0503020204020204" charset="-122"/>
                <a:cs typeface="Microsoft YaHei UI" panose="020B0503020204020204" charset="-122"/>
              </a:rPr>
              <a:t>……</a:t>
            </a:r>
            <a:endParaRPr lang="zh-CN" sz="1600" noProof="1">
              <a:solidFill>
                <a:schemeClr val="tx2"/>
              </a:solidFill>
              <a:latin typeface="Microsoft YaHei UI" panose="020B0503020204020204" charset="-122"/>
              <a:ea typeface="Microsoft YaHei UI" panose="020B0503020204020204" charset="-122"/>
              <a:cs typeface="Microsoft YaHei UI" panose="020B0503020204020204" charset="-122"/>
            </a:endParaRPr>
          </a:p>
          <a:p>
            <a:pPr rtl="0"/>
            <a:endParaRPr 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24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http filter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AutoShape 2" descr="bpf-kernel-hooks">
            <a:extLst>
              <a:ext uri="{FF2B5EF4-FFF2-40B4-BE49-F238E27FC236}">
                <a16:creationId xmlns:a16="http://schemas.microsoft.com/office/drawing/2014/main" id="{679508F8-E209-3CDE-56A3-7BA73A68CC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728D2A-2EC9-1E92-C831-4067AD079BFE}"/>
              </a:ext>
            </a:extLst>
          </p:cNvPr>
          <p:cNvSpPr txBox="1"/>
          <p:nvPr/>
        </p:nvSpPr>
        <p:spPr>
          <a:xfrm>
            <a:off x="467032" y="2565304"/>
            <a:ext cx="40951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endParaRPr lang="en-US" altLang="zh-CN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创建</a:t>
            </a:r>
            <a:r>
              <a:rPr lang="en-US" altLang="zh-CN" sz="2000" dirty="0">
                <a:solidFill>
                  <a:schemeClr val="bg1"/>
                </a:solidFill>
                <a:latin typeface="-apple-system"/>
              </a:rPr>
              <a:t>BPF</a:t>
            </a: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虚拟机</a:t>
            </a:r>
            <a:endParaRPr lang="en-US" altLang="zh-CN" sz="20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PROG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钩子挂载</a:t>
            </a:r>
            <a:endParaRPr lang="en-US" altLang="zh-CN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提取由上述程序创建的</a:t>
            </a:r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-apple-system"/>
              </a:rPr>
              <a:t>sockhash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映射的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id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，并将该映射固定到虚拟文件系统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访问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map.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 对数据包进行处理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不符合就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DROP,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符合就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PASS)</a:t>
            </a:r>
            <a:endParaRPr lang="zh-CN" altLang="en-US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F9ECDB-F52F-BEAF-7B36-B36D1295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70" y="1922205"/>
            <a:ext cx="6963697" cy="419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4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25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bypass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AutoShape 2" descr="bpf-kernel-hooks">
            <a:extLst>
              <a:ext uri="{FF2B5EF4-FFF2-40B4-BE49-F238E27FC236}">
                <a16:creationId xmlns:a16="http://schemas.microsoft.com/office/drawing/2014/main" id="{679508F8-E209-3CDE-56A3-7BA73A68CC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728D2A-2EC9-1E92-C831-4067AD079BFE}"/>
              </a:ext>
            </a:extLst>
          </p:cNvPr>
          <p:cNvSpPr txBox="1"/>
          <p:nvPr/>
        </p:nvSpPr>
        <p:spPr>
          <a:xfrm>
            <a:off x="467032" y="2565304"/>
            <a:ext cx="40951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endParaRPr lang="en-US" altLang="zh-CN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创建</a:t>
            </a:r>
            <a:r>
              <a:rPr lang="en-US" altLang="zh-CN" sz="2000" dirty="0">
                <a:solidFill>
                  <a:schemeClr val="bg1"/>
                </a:solidFill>
                <a:latin typeface="-apple-system"/>
              </a:rPr>
              <a:t>BPF</a:t>
            </a: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虚拟机</a:t>
            </a:r>
            <a:endParaRPr lang="en-US" altLang="zh-CN" sz="2000" dirty="0">
              <a:solidFill>
                <a:schemeClr val="bg1"/>
              </a:solidFill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PROG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钩子挂载</a:t>
            </a:r>
            <a:endParaRPr lang="en-US" altLang="zh-CN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提取由上述程序创建的</a:t>
            </a:r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-apple-system"/>
              </a:rPr>
              <a:t>sockhash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映射的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id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，并将该映射固定到虚拟文件系统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访问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map.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 对数据包进行处理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进行转发或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XDP_REDIRECT)</a:t>
            </a:r>
            <a:endParaRPr lang="zh-CN" altLang="en-US" sz="2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F9ECDB-F52F-BEAF-7B36-B36D1295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70" y="1922205"/>
            <a:ext cx="6963697" cy="419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8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26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CPU</a:t>
            </a:r>
            <a:r>
              <a:rPr lang="zh-CN" altLang="en-US" sz="3600" dirty="0"/>
              <a:t>负载均衡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20925" y="2992120"/>
            <a:ext cx="7306310" cy="2875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altLang="en-US">
                <a:ln>
                  <a:noFill/>
                </a:ln>
                <a:solidFill>
                  <a:schemeClr val="bg1"/>
                </a:solidFill>
                <a:sym typeface="+mn-ea"/>
              </a:rPr>
              <a:t>1. 提高系统的并发处理能力：通过将数据包分散到多个CPU上处理，可以提高系统的并发处理能力。这样可以避免某些CPU负载过高，而其他CPU负载较低的情况，实现系统资源的合理分配，提高系统的整体性能和效率。</a:t>
            </a:r>
            <a:endParaRPr lang="zh-CN" altLang="en-US">
              <a:ln>
                <a:noFill/>
              </a:ln>
              <a:solidFill>
                <a:schemeClr val="bg1"/>
              </a:solidFill>
            </a:endParaRPr>
          </a:p>
          <a:p>
            <a:r>
              <a:rPr lang="en-US" altLang="zh-CN">
                <a:ln>
                  <a:noFill/>
                </a:ln>
                <a:solidFill>
                  <a:schemeClr val="bg1"/>
                </a:solidFill>
                <a:sym typeface="+mn-ea"/>
              </a:rPr>
              <a:t>2</a:t>
            </a:r>
            <a:r>
              <a:rPr altLang="en-US">
                <a:ln>
                  <a:noFill/>
                </a:ln>
                <a:solidFill>
                  <a:schemeClr val="bg1"/>
                </a:solidFill>
                <a:sym typeface="+mn-ea"/>
              </a:rPr>
              <a:t>. 提高系统的容错性：通过将数据包分散到多个CPU上处理，即使其中一个CPU出现故障或负载过高，其他CPU仍然可以继续处理数据包，确保系统的可用性和稳定性。</a:t>
            </a:r>
            <a:endParaRPr lang="zh-CN" altLang="en-US">
              <a:ln>
                <a:noFill/>
              </a:ln>
              <a:solidFill>
                <a:schemeClr val="bg1"/>
              </a:solidFill>
            </a:endParaRP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5580" y="3261995"/>
            <a:ext cx="1732915" cy="1383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>
                <a:solidFill>
                  <a:schemeClr val="accent6">
                    <a:lumMod val="20000"/>
                    <a:lumOff val="80000"/>
                  </a:schemeClr>
                </a:solidFill>
              </a:rPr>
              <a:t>为什么？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27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CPU</a:t>
            </a:r>
            <a:r>
              <a:rPr lang="zh-CN" altLang="en-US" sz="3600" dirty="0"/>
              <a:t>负载均衡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45540" y="2967990"/>
            <a:ext cx="85566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hook</a:t>
            </a:r>
            <a:r>
              <a:rPr altLang="en-US" sz="2800">
                <a:solidFill>
                  <a:schemeClr val="bg1"/>
                </a:solidFill>
              </a:rPr>
              <a:t>点的设置：</a:t>
            </a:r>
            <a:r>
              <a:rPr lang="zh-CN" altLang="en-US" sz="2800">
                <a:solidFill>
                  <a:schemeClr val="bg1"/>
                </a:solidFill>
              </a:rPr>
              <a:t>b.attach_xdp(in_if, in_fn, flags)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 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将 XDP 程序附加到指定的网络接口上，XDP 程序的 hook 点是数据包到达网络接口之后、进入内核网络协议栈之前。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28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CPU</a:t>
            </a:r>
            <a:r>
              <a:rPr lang="zh-CN" altLang="en-US" sz="3600" dirty="0"/>
              <a:t>负载均衡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2245" y="3244850"/>
            <a:ext cx="8556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en-US">
                <a:solidFill>
                  <a:schemeClr val="bg1"/>
                </a:solidFill>
              </a:rPr>
              <a:t>如何实现？</a:t>
            </a:r>
          </a:p>
          <a:p>
            <a:r>
              <a:rPr lang="en-US" altLang="zh-CN">
                <a:solidFill>
                  <a:schemeClr val="bg1"/>
                </a:solidFill>
              </a:rPr>
              <a:t>bpf map</a:t>
            </a:r>
            <a:r>
              <a:rPr altLang="en-US">
                <a:solidFill>
                  <a:schemeClr val="bg1"/>
                </a:solidFill>
              </a:rPr>
              <a:t>来帮忙！</a:t>
            </a:r>
          </a:p>
        </p:txBody>
      </p:sp>
      <p:pic>
        <p:nvPicPr>
          <p:cNvPr id="5" name="图片 4" descr="OZLREG(6IZ9}Q7YZ@_MR7K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395" y="2152015"/>
            <a:ext cx="6408420" cy="35877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29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CPU</a:t>
            </a:r>
            <a:r>
              <a:rPr lang="zh-CN" altLang="en-US" sz="3600" dirty="0"/>
              <a:t>负载均衡</a:t>
            </a:r>
            <a:endParaRPr lang="zh-CN" altLang="en-US" dirty="0"/>
          </a:p>
        </p:txBody>
      </p:sp>
      <p:pic>
        <p:nvPicPr>
          <p:cNvPr id="6" name="图片 5" descr="bpf_m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130425"/>
            <a:ext cx="10772775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 err="1"/>
              <a:t>Disgrafs</a:t>
            </a:r>
            <a:r>
              <a:rPr lang="en-US" altLang="zh-CN" dirty="0"/>
              <a:t> </a:t>
            </a:r>
            <a:r>
              <a:rPr lang="zh-CN" altLang="en-US" dirty="0"/>
              <a:t>优化</a:t>
            </a:r>
            <a:endParaRPr lang="zh-CN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EDE9E6"/>
                </a:solidFill>
                <a:effectLst/>
                <a:uLnTx/>
                <a:uFillTx/>
                <a:latin typeface="Microsoft YaHei UI" panose="020B0503020204020204" charset="-122"/>
                <a:ea typeface="Microsoft YaHei UI" panose="020B0503020204020204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DE9E6"/>
              </a:solidFill>
              <a:effectLst/>
              <a:uLnTx/>
              <a:uFillTx/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30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CPU</a:t>
            </a:r>
            <a:r>
              <a:rPr lang="zh-CN" altLang="en-US" sz="3600" dirty="0"/>
              <a:t>负载均衡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56435" y="3277235"/>
            <a:ext cx="8166100" cy="2733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1. 轮询（Round Robin）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2. 最少连接（Least Connection）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3. 加权轮询（Weighted Round Robin）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4. 加权最少连接（Weighted Least Connection）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5. 动态加权轮询</a:t>
            </a:r>
          </a:p>
          <a:p>
            <a:r>
              <a:rPr lang="en-US" altLang="zh-CN" sz="280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0385" y="263271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</a:rPr>
              <a:t>CPU</a:t>
            </a:r>
            <a:r>
              <a:rPr altLang="en-US" sz="3200">
                <a:solidFill>
                  <a:schemeClr val="bg1"/>
                </a:solidFill>
              </a:rPr>
              <a:t>负载平衡算法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31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CPU</a:t>
            </a:r>
            <a:r>
              <a:rPr lang="zh-CN" altLang="en-US" sz="3600" dirty="0"/>
              <a:t>负载均衡</a:t>
            </a:r>
            <a:endParaRPr lang="zh-CN" altLang="en-US" dirty="0"/>
          </a:p>
        </p:txBody>
      </p:sp>
      <p:pic>
        <p:nvPicPr>
          <p:cNvPr id="6" name="图片 5" descr="sur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" y="2028825"/>
            <a:ext cx="10650855" cy="38442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32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CPU</a:t>
            </a:r>
            <a:r>
              <a:rPr lang="zh-CN" altLang="en-US" sz="3600" dirty="0"/>
              <a:t>负载均衡</a:t>
            </a:r>
            <a:endParaRPr lang="zh-CN" altLang="en-US" dirty="0"/>
          </a:p>
        </p:txBody>
      </p:sp>
      <p:pic>
        <p:nvPicPr>
          <p:cNvPr id="6" name="图片 5" descr="sure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5" y="2023745"/>
            <a:ext cx="10144125" cy="3754755"/>
          </a:xfrm>
          <a:prstGeom prst="rect">
            <a:avLst/>
          </a:prstGeom>
        </p:spPr>
      </p:pic>
      <p:pic>
        <p:nvPicPr>
          <p:cNvPr id="5" name="图片 4" descr="sure_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2975" y="2084705"/>
            <a:ext cx="10589895" cy="39560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33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6011333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CPU</a:t>
            </a:r>
            <a:r>
              <a:rPr lang="zh-CN" altLang="en-US" sz="3600" dirty="0"/>
              <a:t>负载均衡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12920" y="2637155"/>
            <a:ext cx="3566160" cy="3307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65605" y="2749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测试结果总结：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49285" y="2637155"/>
            <a:ext cx="36982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Tcp_InSegs: 接收的TCP报文段数量。</a:t>
            </a:r>
          </a:p>
          <a:p>
            <a:r>
              <a:rPr lang="zh-CN" altLang="en-US">
                <a:solidFill>
                  <a:schemeClr val="bg1"/>
                </a:solidFill>
              </a:rPr>
              <a:t>Tcp_OutSegs: 发送的TCP报文段数量。</a:t>
            </a: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这些指标表示接收和发送的TCP报文段数量，可以用于监测网络的数据传输情况和活跃度。较高的数值可能表示较大的数据传输量，但同时也可能暗示网络拥塞或重传情况。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34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2150" y="969010"/>
            <a:ext cx="8904605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socket_redirect</a:t>
            </a:r>
            <a:r>
              <a:rPr altLang="en-US" sz="3600" dirty="0"/>
              <a:t>：基本原理</a:t>
            </a:r>
          </a:p>
        </p:txBody>
      </p:sp>
      <p:pic>
        <p:nvPicPr>
          <p:cNvPr id="4" name="图片 3" descr="hook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85" y="2610485"/>
            <a:ext cx="4799965" cy="34220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1475" y="2755265"/>
            <a:ext cx="6391275" cy="2785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>
                <a:solidFill>
                  <a:schemeClr val="bg1"/>
                </a:solidFill>
              </a:rPr>
              <a:t>目标：在网络</a:t>
            </a:r>
            <a:r>
              <a:rPr lang="en-US" altLang="zh-CN">
                <a:solidFill>
                  <a:schemeClr val="bg1"/>
                </a:solidFill>
              </a:rPr>
              <a:t>socket</a:t>
            </a:r>
            <a:r>
              <a:rPr lang="zh-CN" altLang="en-US">
                <a:solidFill>
                  <a:schemeClr val="bg1"/>
                </a:solidFill>
              </a:rPr>
              <a:t>通信端位于同一主机上时，使用</a:t>
            </a:r>
            <a:r>
              <a:rPr lang="en-US" altLang="zh-CN">
                <a:solidFill>
                  <a:schemeClr val="bg1"/>
                </a:solidFill>
              </a:rPr>
              <a:t>ebpf</a:t>
            </a:r>
            <a:r>
              <a:rPr altLang="en-US">
                <a:solidFill>
                  <a:schemeClr val="bg1"/>
                </a:solidFill>
              </a:rPr>
              <a:t>程序实现</a:t>
            </a:r>
            <a:r>
              <a:rPr lang="zh-CN" altLang="en-US">
                <a:solidFill>
                  <a:schemeClr val="bg1"/>
                </a:solidFill>
              </a:rPr>
              <a:t>套接字数据重定向从而加速网络。</a:t>
            </a: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</a:t>
            </a:r>
            <a:r>
              <a:rPr lang="en-US" altLang="zh-CN">
                <a:solidFill>
                  <a:schemeClr val="bg1"/>
                </a:solidFill>
              </a:rPr>
              <a:t>ebpf</a:t>
            </a:r>
            <a:r>
              <a:rPr lang="zh-CN" altLang="en-US">
                <a:solidFill>
                  <a:schemeClr val="bg1"/>
                </a:solidFill>
              </a:rPr>
              <a:t>程序一：</a:t>
            </a:r>
            <a:r>
              <a:rPr lang="en-US" altLang="zh-CN">
                <a:solidFill>
                  <a:schemeClr val="bg1"/>
                </a:solidFill>
              </a:rPr>
              <a:t>hook</a:t>
            </a:r>
            <a:r>
              <a:rPr altLang="en-US">
                <a:solidFill>
                  <a:schemeClr val="bg1"/>
                </a:solidFill>
              </a:rPr>
              <a:t>点位于</a:t>
            </a:r>
            <a:r>
              <a:rPr lang="en-US" altLang="zh-CN">
                <a:solidFill>
                  <a:schemeClr val="bg1"/>
                </a:solidFill>
              </a:rPr>
              <a:t>socket</a:t>
            </a:r>
            <a:r>
              <a:rPr altLang="en-US">
                <a:solidFill>
                  <a:schemeClr val="bg1"/>
                </a:solidFill>
              </a:rPr>
              <a:t>层，负责</a:t>
            </a:r>
            <a:r>
              <a:rPr lang="zh-CN" altLang="en-US">
                <a:solidFill>
                  <a:schemeClr val="bg1"/>
                </a:solidFill>
              </a:rPr>
              <a:t>拦截所有 TCP </a:t>
            </a:r>
            <a:r>
              <a:rPr lang="en-US" altLang="zh-CN">
                <a:solidFill>
                  <a:schemeClr val="bg1"/>
                </a:solidFill>
              </a:rPr>
              <a:t>socket </a:t>
            </a:r>
            <a:r>
              <a:rPr lang="zh-CN" altLang="en-US">
                <a:solidFill>
                  <a:schemeClr val="bg1"/>
                </a:solidFill>
              </a:rPr>
              <a:t>connection 事件，然后将 socket 信息存储到一个全局映射中（BPF_MAP_TYPE_SOCKHASH）；</a:t>
            </a:r>
          </a:p>
          <a:p>
            <a:r>
              <a:rPr lang="zh-CN" altLang="en-US">
                <a:solidFill>
                  <a:schemeClr val="bg1"/>
                </a:solidFill>
              </a:rPr>
              <a:t>    </a:t>
            </a:r>
            <a:r>
              <a:rPr lang="en-US" altLang="zh-CN">
                <a:solidFill>
                  <a:schemeClr val="bg1"/>
                </a:solidFill>
              </a:rPr>
              <a:t>ebpf</a:t>
            </a:r>
            <a:r>
              <a:rPr lang="zh-CN" altLang="en-US">
                <a:solidFill>
                  <a:schemeClr val="bg1"/>
                </a:solidFill>
              </a:rPr>
              <a:t>程序二：</a:t>
            </a:r>
            <a:r>
              <a:rPr lang="en-US" altLang="zh-CN">
                <a:solidFill>
                  <a:schemeClr val="bg1"/>
                </a:solidFill>
              </a:rPr>
              <a:t>hook</a:t>
            </a:r>
            <a:r>
              <a:rPr altLang="en-US">
                <a:solidFill>
                  <a:schemeClr val="bg1"/>
                </a:solidFill>
              </a:rPr>
              <a:t>点在协议族与</a:t>
            </a:r>
            <a:r>
              <a:rPr lang="en-US" altLang="zh-CN">
                <a:solidFill>
                  <a:schemeClr val="bg1"/>
                </a:solidFill>
              </a:rPr>
              <a:t>tc</a:t>
            </a:r>
            <a:r>
              <a:rPr altLang="en-US">
                <a:solidFill>
                  <a:schemeClr val="bg1"/>
                </a:solidFill>
              </a:rPr>
              <a:t>层之间，</a:t>
            </a:r>
            <a:r>
              <a:rPr lang="zh-CN" altLang="en-US">
                <a:solidFill>
                  <a:schemeClr val="bg1"/>
                </a:solidFill>
              </a:rPr>
              <a:t>拦截所有sendmsg() 系统调用，然后从 map 中查询发出者socket的对接端，之后直接将数据重定向到对端。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35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2150" y="969010"/>
            <a:ext cx="8245475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socket_redirect</a:t>
            </a:r>
            <a:r>
              <a:rPr altLang="en-US" sz="3600" dirty="0"/>
              <a:t>：代码核心</a:t>
            </a:r>
          </a:p>
        </p:txBody>
      </p:sp>
      <p:pic>
        <p:nvPicPr>
          <p:cNvPr id="4" name="图片 3" descr="bpf_sockops"/>
          <p:cNvPicPr>
            <a:picLocks noChangeAspect="1"/>
          </p:cNvPicPr>
          <p:nvPr/>
        </p:nvPicPr>
        <p:blipFill>
          <a:blip r:embed="rId2"/>
          <a:srcRect l="6377" t="8398" r="6117" b="8824"/>
          <a:stretch>
            <a:fillRect/>
          </a:stretch>
        </p:blipFill>
        <p:spPr>
          <a:xfrm>
            <a:off x="353060" y="2286635"/>
            <a:ext cx="5393690" cy="3778250"/>
          </a:xfrm>
          <a:prstGeom prst="rect">
            <a:avLst/>
          </a:prstGeom>
        </p:spPr>
      </p:pic>
      <p:pic>
        <p:nvPicPr>
          <p:cNvPr id="5" name="图片 4" descr="bpf_tcpip_bypass"/>
          <p:cNvPicPr>
            <a:picLocks noChangeAspect="1"/>
          </p:cNvPicPr>
          <p:nvPr/>
        </p:nvPicPr>
        <p:blipFill>
          <a:blip r:embed="rId3"/>
          <a:srcRect l="7007" t="9731" r="7263" b="9759"/>
          <a:stretch>
            <a:fillRect/>
          </a:stretch>
        </p:blipFill>
        <p:spPr>
          <a:xfrm>
            <a:off x="5981700" y="2289175"/>
            <a:ext cx="5520690" cy="37757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36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2150" y="969010"/>
            <a:ext cx="8839835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socket_redirect</a:t>
            </a:r>
            <a:r>
              <a:rPr altLang="en-US" sz="3600" dirty="0"/>
              <a:t>：代码核心</a:t>
            </a:r>
          </a:p>
        </p:txBody>
      </p:sp>
      <p:pic>
        <p:nvPicPr>
          <p:cNvPr id="4" name="图片 3" descr="bpf_sh"/>
          <p:cNvPicPr>
            <a:picLocks noChangeAspect="1"/>
          </p:cNvPicPr>
          <p:nvPr/>
        </p:nvPicPr>
        <p:blipFill>
          <a:blip r:embed="rId2"/>
          <a:srcRect l="5961" t="16139" r="5046" b="20435"/>
          <a:stretch>
            <a:fillRect/>
          </a:stretch>
        </p:blipFill>
        <p:spPr>
          <a:xfrm>
            <a:off x="0" y="2520950"/>
            <a:ext cx="8058785" cy="34397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76260" y="2658110"/>
            <a:ext cx="4208780" cy="2155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altLang="en-US">
                <a:solidFill>
                  <a:schemeClr val="bg1"/>
                </a:solidFill>
              </a:rPr>
              <a:t>挂载</a:t>
            </a:r>
            <a:r>
              <a:rPr lang="en-US" altLang="zh-CN">
                <a:solidFill>
                  <a:schemeClr val="bg1"/>
                </a:solidFill>
              </a:rPr>
              <a:t>bpf</a:t>
            </a:r>
            <a:r>
              <a:rPr altLang="en-US">
                <a:solidFill>
                  <a:schemeClr val="bg1"/>
                </a:solidFill>
              </a:rPr>
              <a:t>文件系统以便固定</a:t>
            </a:r>
            <a:r>
              <a:rPr lang="en-US" altLang="zh-CN">
                <a:solidFill>
                  <a:schemeClr val="bg1"/>
                </a:solidFill>
              </a:rPr>
              <a:t>SOCKHASH_MAP</a:t>
            </a:r>
          </a:p>
          <a:p>
            <a:endParaRPr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altLang="en-US">
                <a:solidFill>
                  <a:schemeClr val="bg1"/>
                </a:solidFill>
              </a:rPr>
              <a:t>、编译、加载</a:t>
            </a:r>
            <a:r>
              <a:rPr lang="en-US" altLang="zh-CN">
                <a:solidFill>
                  <a:schemeClr val="bg1"/>
                </a:solidFill>
              </a:rPr>
              <a:t>(load)</a:t>
            </a:r>
            <a:r>
              <a:rPr altLang="en-US">
                <a:solidFill>
                  <a:schemeClr val="bg1"/>
                </a:solidFill>
              </a:rPr>
              <a:t>、绑定</a:t>
            </a:r>
            <a:r>
              <a:rPr lang="en-US" altLang="zh-CN">
                <a:solidFill>
                  <a:schemeClr val="bg1"/>
                </a:solidFill>
              </a:rPr>
              <a:t>  (attach)</a:t>
            </a:r>
          </a:p>
          <a:p>
            <a:r>
              <a:rPr lang="en-US" altLang="zh-CN">
                <a:solidFill>
                  <a:schemeClr val="bg1"/>
                </a:solidFill>
              </a:rPr>
              <a:t>bpf_sockops</a:t>
            </a:r>
          </a:p>
          <a:p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altLang="en-US">
                <a:solidFill>
                  <a:schemeClr val="bg1"/>
                </a:solidFill>
              </a:rPr>
              <a:t>、编译、加载、绑定</a:t>
            </a:r>
          </a:p>
          <a:p>
            <a:r>
              <a:rPr lang="en-US" altLang="zh-CN">
                <a:solidFill>
                  <a:schemeClr val="bg1"/>
                </a:solidFill>
              </a:rPr>
              <a:t>bpf_tcpipbypass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37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2150" y="969010"/>
            <a:ext cx="9088120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socket_redirect</a:t>
            </a:r>
            <a:r>
              <a:rPr altLang="en-US" sz="3600" dirty="0"/>
              <a:t>：实机运行</a:t>
            </a:r>
          </a:p>
        </p:txBody>
      </p:sp>
      <p:pic>
        <p:nvPicPr>
          <p:cNvPr id="8" name="图片 7" descr="bypassing"/>
          <p:cNvPicPr>
            <a:picLocks noChangeAspect="1"/>
          </p:cNvPicPr>
          <p:nvPr/>
        </p:nvPicPr>
        <p:blipFill>
          <a:blip r:embed="rId2"/>
          <a:srcRect r="-274" b="57044"/>
          <a:stretch>
            <a:fillRect/>
          </a:stretch>
        </p:blipFill>
        <p:spPr>
          <a:xfrm>
            <a:off x="480060" y="3841115"/>
            <a:ext cx="8663305" cy="2145665"/>
          </a:xfrm>
          <a:prstGeom prst="rect">
            <a:avLst/>
          </a:prstGeom>
        </p:spPr>
      </p:pic>
      <p:pic>
        <p:nvPicPr>
          <p:cNvPr id="9" name="图片 8" descr="bpftoolsh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2078990"/>
            <a:ext cx="5616575" cy="1788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38240" y="2672715"/>
            <a:ext cx="5795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bpftool prog show</a:t>
            </a:r>
            <a:r>
              <a:rPr altLang="en-US">
                <a:solidFill>
                  <a:schemeClr val="bg1"/>
                </a:solidFill>
              </a:rPr>
              <a:t>显示所有已被加载到内核中的</a:t>
            </a:r>
            <a:r>
              <a:rPr lang="en-US" altLang="zh-CN">
                <a:solidFill>
                  <a:schemeClr val="bg1"/>
                </a:solidFill>
              </a:rPr>
              <a:t>bpf</a:t>
            </a:r>
            <a:r>
              <a:rPr altLang="en-US">
                <a:solidFill>
                  <a:schemeClr val="bg1"/>
                </a:solidFill>
              </a:rPr>
              <a:t>程序，使用特定的</a:t>
            </a:r>
            <a:r>
              <a:rPr lang="en-US" altLang="zh-CN">
                <a:solidFill>
                  <a:schemeClr val="bg1"/>
                </a:solidFill>
              </a:rPr>
              <a:t>map_id </a:t>
            </a:r>
            <a:r>
              <a:rPr altLang="en-US">
                <a:solidFill>
                  <a:schemeClr val="bg1"/>
                </a:solidFill>
              </a:rPr>
              <a:t>可以访问</a:t>
            </a:r>
            <a:r>
              <a:rPr lang="en-US" altLang="zh-CN">
                <a:solidFill>
                  <a:schemeClr val="bg1"/>
                </a:solidFill>
              </a:rPr>
              <a:t>ebpf</a:t>
            </a:r>
            <a:r>
              <a:rPr altLang="en-US">
                <a:solidFill>
                  <a:schemeClr val="bg1"/>
                </a:solidFill>
              </a:rPr>
              <a:t>特定映射对象。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234805" y="4453255"/>
            <a:ext cx="2855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通过跟踪显示同一主机上正在进行的</a:t>
            </a:r>
            <a:r>
              <a:rPr lang="en-US" altLang="zh-CN">
                <a:solidFill>
                  <a:schemeClr val="bg1"/>
                </a:solidFill>
              </a:rPr>
              <a:t>ipv4</a:t>
            </a:r>
            <a:r>
              <a:rPr altLang="en-US">
                <a:solidFill>
                  <a:schemeClr val="bg1"/>
                </a:solidFill>
              </a:rPr>
              <a:t>数据包</a:t>
            </a:r>
            <a:r>
              <a:rPr lang="en-US" altLang="zh-CN">
                <a:solidFill>
                  <a:schemeClr val="bg1"/>
                </a:solidFill>
              </a:rPr>
              <a:t>bypassing tcp/ip</a:t>
            </a:r>
            <a:r>
              <a:rPr altLang="en-US">
                <a:solidFill>
                  <a:schemeClr val="bg1"/>
                </a:solidFill>
              </a:rPr>
              <a:t>协议栈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38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2150" y="969010"/>
            <a:ext cx="9307830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socket_redirect</a:t>
            </a:r>
            <a:r>
              <a:rPr altLang="en-US" sz="3600" dirty="0"/>
              <a:t>：性能分析</a:t>
            </a:r>
          </a:p>
        </p:txBody>
      </p:sp>
      <p:pic>
        <p:nvPicPr>
          <p:cNvPr id="4" name="图片 3" descr="latenc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289175"/>
            <a:ext cx="5113020" cy="3820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27090" y="2974975"/>
            <a:ext cx="5868670" cy="2649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>
                <a:solidFill>
                  <a:schemeClr val="bg1"/>
                </a:solidFill>
              </a:rPr>
              <a:t>利用</a:t>
            </a:r>
            <a:r>
              <a:rPr lang="en-US" altLang="zh-CN">
                <a:solidFill>
                  <a:schemeClr val="bg1"/>
                </a:solidFill>
              </a:rPr>
              <a:t>netperf</a:t>
            </a:r>
            <a:r>
              <a:rPr altLang="en-US">
                <a:solidFill>
                  <a:schemeClr val="bg1"/>
                </a:solidFill>
              </a:rPr>
              <a:t>工具，</a:t>
            </a:r>
            <a:r>
              <a:rPr lang="zh-CN" altLang="en-US">
                <a:solidFill>
                  <a:schemeClr val="bg1"/>
                </a:solidFill>
              </a:rPr>
              <a:t>在不同的请求响应大小、不同测试时间（本图为</a:t>
            </a:r>
            <a:r>
              <a:rPr lang="en-US" altLang="zh-CN">
                <a:solidFill>
                  <a:schemeClr val="bg1"/>
                </a:solidFill>
              </a:rPr>
              <a:t>90s</a:t>
            </a:r>
            <a:r>
              <a:rPr altLang="en-US">
                <a:solidFill>
                  <a:schemeClr val="bg1"/>
                </a:solidFill>
              </a:rPr>
              <a:t>）下，对</a:t>
            </a:r>
            <a:r>
              <a:rPr lang="en-US" altLang="zh-CN">
                <a:solidFill>
                  <a:schemeClr val="bg1"/>
                </a:solidFill>
              </a:rPr>
              <a:t>ebpf</a:t>
            </a:r>
            <a:r>
              <a:rPr altLang="en-US">
                <a:solidFill>
                  <a:schemeClr val="bg1"/>
                </a:solidFill>
              </a:rPr>
              <a:t>绕过协议栈与未绕过协议栈时的响应网络延迟时间进行对比，可见在响应数据量较小时两者性能差别不大，在响应数据量较大时</a:t>
            </a:r>
            <a:r>
              <a:rPr lang="en-US" altLang="zh-CN">
                <a:solidFill>
                  <a:schemeClr val="bg1"/>
                </a:solidFill>
              </a:rPr>
              <a:t>ebpf</a:t>
            </a:r>
            <a:r>
              <a:rPr altLang="en-US">
                <a:solidFill>
                  <a:schemeClr val="bg1"/>
                </a:solidFill>
              </a:rPr>
              <a:t>程序路径要明显优于</a:t>
            </a:r>
            <a:r>
              <a:rPr lang="en-US" altLang="zh-CN">
                <a:solidFill>
                  <a:schemeClr val="bg1"/>
                </a:solidFill>
              </a:rPr>
              <a:t>tcp</a:t>
            </a:r>
            <a:r>
              <a:rPr altLang="en-US">
                <a:solidFill>
                  <a:schemeClr val="bg1"/>
                </a:solidFill>
              </a:rPr>
              <a:t>栈路径。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39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2150" y="969010"/>
            <a:ext cx="9307830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socket_redirect</a:t>
            </a:r>
            <a:r>
              <a:rPr altLang="en-US" sz="3600" dirty="0"/>
              <a:t>：性能分析</a:t>
            </a:r>
          </a:p>
        </p:txBody>
      </p:sp>
      <p:pic>
        <p:nvPicPr>
          <p:cNvPr id="4" name="图片 3" descr="transr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2279015"/>
            <a:ext cx="5116830" cy="3885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75350" y="3020695"/>
            <a:ext cx="54019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altLang="en-US">
                <a:solidFill>
                  <a:schemeClr val="bg1"/>
                </a:solidFill>
                <a:sym typeface="+mn-ea"/>
              </a:rPr>
              <a:t>同样利用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netperf</a:t>
            </a:r>
            <a:r>
              <a:rPr altLang="en-US">
                <a:solidFill>
                  <a:schemeClr val="bg1"/>
                </a:solidFill>
                <a:sym typeface="+mn-ea"/>
              </a:rPr>
              <a:t>工具，在不同的请求响应大小、不同测试时间（本图为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90s</a:t>
            </a:r>
            <a:r>
              <a:rPr altLang="en-US">
                <a:solidFill>
                  <a:schemeClr val="bg1"/>
                </a:solidFill>
                <a:sym typeface="+mn-ea"/>
              </a:rPr>
              <a:t>）下，对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ebpf</a:t>
            </a:r>
            <a:r>
              <a:rPr altLang="en-US">
                <a:solidFill>
                  <a:schemeClr val="bg1"/>
                </a:solidFill>
                <a:sym typeface="+mn-ea"/>
              </a:rPr>
              <a:t>绕过协议栈与未绕过协议栈时的事务量处理速率进行对比，可见大多数情况下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ebpf</a:t>
            </a:r>
            <a:r>
              <a:rPr altLang="en-US">
                <a:solidFill>
                  <a:schemeClr val="bg1"/>
                </a:solidFill>
                <a:sym typeface="+mn-ea"/>
              </a:rPr>
              <a:t>路径优于协议栈路径，但这种优化性能不太稳定，且随着响应数据量的增加两者性能可能趋于相似。</a:t>
            </a:r>
            <a:endParaRPr altLang="en-US">
              <a:solidFill>
                <a:schemeClr val="bg1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84" y="1141101"/>
            <a:ext cx="10515600" cy="57532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原来的</a:t>
            </a:r>
            <a:r>
              <a:rPr lang="en-US" altLang="zh-CN" dirty="0" err="1"/>
              <a:t>Disgrafs</a:t>
            </a:r>
            <a:endParaRPr lang="zh-CN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smtClean="0"/>
              <a:pPr rtl="0"/>
              <a:t>4</a:t>
            </a:fld>
            <a:endParaRPr 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71C6C3-53A9-4487-BA47-5A699107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207" y="1499784"/>
            <a:ext cx="6548283" cy="467707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02B886-3B45-4AC3-9719-9AD2CD977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162" y="1966897"/>
            <a:ext cx="5134045" cy="454200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客户端依赖大</a:t>
            </a:r>
            <a:r>
              <a:rPr lang="en-US" altLang="zh-CN" dirty="0"/>
              <a:t>(</a:t>
            </a:r>
            <a:r>
              <a:rPr lang="zh-CN" altLang="en-US" dirty="0"/>
              <a:t>需要安装</a:t>
            </a:r>
            <a:r>
              <a:rPr lang="en-US" altLang="zh-CN" dirty="0" err="1"/>
              <a:t>JuiceFS</a:t>
            </a:r>
            <a:r>
              <a:rPr lang="en-US" altLang="zh-CN" dirty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无法真正上传</a:t>
            </a:r>
            <a:r>
              <a:rPr lang="en-US" altLang="zh-CN" dirty="0"/>
              <a:t>/</a:t>
            </a:r>
            <a:r>
              <a:rPr lang="zh-CN" altLang="en-US" dirty="0"/>
              <a:t>下载文件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打标文件类型过少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安全性较差，缺少安全性检验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速度较慢，文件信息需要在</a:t>
            </a:r>
            <a:r>
              <a:rPr lang="en-US" altLang="zh-CN" dirty="0" err="1"/>
              <a:t>mainserver</a:t>
            </a:r>
            <a:r>
              <a:rPr lang="zh-CN" altLang="en-US" dirty="0"/>
              <a:t>与</a:t>
            </a:r>
            <a:r>
              <a:rPr lang="en-US" altLang="zh-CN" dirty="0" err="1"/>
              <a:t>tagserver</a:t>
            </a:r>
            <a:r>
              <a:rPr lang="zh-CN" altLang="en-US" dirty="0"/>
              <a:t>之间反复传递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客户端存在代码过期、环境依赖严重等问题</a:t>
            </a:r>
          </a:p>
        </p:txBody>
      </p:sp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t>40</a:t>
            </a:fld>
            <a:endParaRPr lang="zh-CN" noProof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692150" y="969010"/>
            <a:ext cx="9307830" cy="31546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XDP</a:t>
            </a:r>
            <a:r>
              <a:rPr lang="zh-CN" altLang="en-US" sz="3600" dirty="0"/>
              <a:t>实现</a:t>
            </a:r>
            <a:r>
              <a:rPr lang="en-US" altLang="zh-CN" sz="3600" dirty="0"/>
              <a:t>socket_redirect</a:t>
            </a:r>
            <a:r>
              <a:rPr altLang="en-US" sz="3600" dirty="0"/>
              <a:t>：性能分析</a:t>
            </a:r>
          </a:p>
        </p:txBody>
      </p:sp>
      <p:pic>
        <p:nvPicPr>
          <p:cNvPr id="4" name="图片 3" descr="throughp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" y="2206625"/>
            <a:ext cx="4919345" cy="3936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61025" y="2795905"/>
            <a:ext cx="6134735" cy="2020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altLang="en-US">
                <a:solidFill>
                  <a:schemeClr val="bg1"/>
                </a:solidFill>
                <a:sym typeface="+mn-ea"/>
              </a:rPr>
              <a:t>最后同样利用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netperf</a:t>
            </a:r>
            <a:r>
              <a:rPr altLang="en-US">
                <a:solidFill>
                  <a:schemeClr val="bg1"/>
                </a:solidFill>
                <a:sym typeface="+mn-ea"/>
              </a:rPr>
              <a:t>工具，在不同的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rx</a:t>
            </a:r>
            <a:r>
              <a:rPr altLang="en-US">
                <a:solidFill>
                  <a:schemeClr val="bg1"/>
                </a:solidFill>
                <a:sym typeface="+mn-ea"/>
              </a:rPr>
              <a:t>缓冲池大小、不同测试时长下，对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ebpf</a:t>
            </a:r>
            <a:r>
              <a:rPr altLang="en-US">
                <a:solidFill>
                  <a:schemeClr val="bg1"/>
                </a:solidFill>
                <a:sym typeface="+mn-ea"/>
              </a:rPr>
              <a:t>绕过协议栈与未绕过协议栈时的网络吞吐量进行对比，可见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tcp</a:t>
            </a:r>
            <a:r>
              <a:rPr altLang="en-US">
                <a:solidFill>
                  <a:schemeClr val="bg1"/>
                </a:solidFill>
                <a:sym typeface="+mn-ea"/>
              </a:rPr>
              <a:t>路径的平均性能要优于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ebpf</a:t>
            </a:r>
            <a:r>
              <a:rPr altLang="en-US">
                <a:solidFill>
                  <a:schemeClr val="bg1"/>
                </a:solidFill>
                <a:sym typeface="+mn-ea"/>
              </a:rPr>
              <a:t>，这是因为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linux</a:t>
            </a:r>
            <a:r>
              <a:rPr altLang="en-US">
                <a:solidFill>
                  <a:schemeClr val="bg1"/>
                </a:solidFill>
                <a:sym typeface="+mn-ea"/>
              </a:rPr>
              <a:t>自带的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Nagle</a:t>
            </a:r>
            <a:r>
              <a:rPr altLang="en-US">
                <a:solidFill>
                  <a:schemeClr val="bg1"/>
                </a:solidFill>
                <a:sym typeface="+mn-ea"/>
              </a:rPr>
              <a:t>算法优化程度要优于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ebpf</a:t>
            </a:r>
            <a:r>
              <a:rPr altLang="en-US">
                <a:solidFill>
                  <a:schemeClr val="bg1"/>
                </a:solidFill>
                <a:sym typeface="+mn-ea"/>
              </a:rPr>
              <a:t>路径。</a:t>
            </a:r>
          </a:p>
          <a:p>
            <a:pPr indent="457200"/>
            <a:endParaRPr altLang="en-US">
              <a:solidFill>
                <a:schemeClr val="bg1"/>
              </a:solidFill>
              <a:sym typeface="+mn-ea"/>
            </a:endParaRPr>
          </a:p>
          <a:p>
            <a:pPr indent="457200"/>
            <a:r>
              <a:rPr altLang="en-US">
                <a:solidFill>
                  <a:schemeClr val="bg1"/>
                </a:solidFill>
                <a:sym typeface="+mn-ea"/>
              </a:rPr>
              <a:t>Nagle's algorithm 的主要原则是尽可能将较小的数据包合并成更大的数据块进行传输，以减少网络传输的开销。具体来说，该算法将数据缓冲区中的数据累积到一个最大的 TCP Maximum Segment Size (MSS) 之前，然后再发送。这样可以减少网络上的报文段数量，提高带宽利用率。</a:t>
            </a:r>
            <a:endParaRPr lang="zh-CN" altLang="en-US">
              <a:solidFill>
                <a:schemeClr val="bg1"/>
              </a:solidFill>
            </a:endParaRPr>
          </a:p>
          <a:p>
            <a:pPr indent="457200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AF_XDP——</a:t>
            </a:r>
            <a:r>
              <a:rPr lang="zh-CN" altLang="en-US" sz="3600" dirty="0"/>
              <a:t>用户态网络协议栈的新思路！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56865"/>
            <a:ext cx="10984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xdp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没有完全绕过内核，但是可以让包跳过内核的网络栈，直接从用户空间读取，可以通过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`AF_XDP`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`XDP_REDIRECT`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语义实现。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35D43C2-D841-4D13-B96B-300607F5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70" y="2911769"/>
            <a:ext cx="6852506" cy="281014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C5C6802-9274-40A4-BCEC-0ADBE4B34E18}"/>
              </a:ext>
            </a:extLst>
          </p:cNvPr>
          <p:cNvSpPr txBox="1"/>
          <p:nvPr/>
        </p:nvSpPr>
        <p:spPr>
          <a:xfrm>
            <a:off x="257541" y="2648000"/>
            <a:ext cx="489672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socket()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每个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有两个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RX/TX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用来接收、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TX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用来发送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TX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可共享同一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（减少数据拷贝）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也有两个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FILL/COMPLETION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FILL RING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向内核发送可以承载报文的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 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该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指向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中某个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chunk)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，以供内核填充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数据包数据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COMPLETION RING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包含内核已完全传输的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chunks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地址，可以由用户空间再次用于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TX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或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</p:spTree>
    <p:extLst>
      <p:ext uri="{BB962C8B-B14F-4D97-AF65-F5344CB8AC3E}">
        <p14:creationId xmlns:p14="http://schemas.microsoft.com/office/powerpoint/2010/main" val="1542886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收发包过程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的操作涉及四个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RX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TX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Fill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Completion 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；都是单生产者单消费者（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SCSP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）模型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C6802-9274-40A4-BCEC-0ADBE4B34E18}"/>
              </a:ext>
            </a:extLst>
          </p:cNvPr>
          <p:cNvSpPr txBox="1"/>
          <p:nvPr/>
        </p:nvSpPr>
        <p:spPr>
          <a:xfrm>
            <a:off x="334108" y="2691961"/>
            <a:ext cx="6128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就是一个固定长度的数组，并且同时拥有一个生产者和一个消费者，生产者向数组中逐个填写数据，消费者从数组中逐个读取生产者填充的数据，生产者和消费者都用数组的下标表示，不断累加，像一个环一样不断重复生产然后消费的动作，因此得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23167D-2153-403F-8572-E68B58D5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564" y="2895833"/>
            <a:ext cx="3029844" cy="27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5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收发包过程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的操作涉及四个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RX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TX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Fill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Completion 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；都是单生产者单消费者（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SCSP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）模型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C6802-9274-40A4-BCEC-0ADBE4B34E18}"/>
              </a:ext>
            </a:extLst>
          </p:cNvPr>
          <p:cNvSpPr txBox="1"/>
          <p:nvPr/>
        </p:nvSpPr>
        <p:spPr>
          <a:xfrm>
            <a:off x="334108" y="2691961"/>
            <a:ext cx="19625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收包过程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收包过程是由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XDP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程序触发的，但是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XDP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程序收包，需要依赖用户态程序填充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FILL 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，将可以承载报文的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desc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告诉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XDP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AEF"/>
                </a:solidFill>
                <a:effectLst/>
                <a:uLnTx/>
                <a:uFillTx/>
                <a:latin typeface="-apple-system"/>
                <a:ea typeface="Microsoft YaHei UI"/>
              </a:rPr>
              <a:t>程序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96B9AA5-F5F7-4E36-BB23-1BAF9CC8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24" y="2247883"/>
            <a:ext cx="97440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12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收发包过程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的操作涉及四个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RX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TX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Fill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Completion 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；都是单生产者单消费者（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SCSP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）模型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C6802-9274-40A4-BCEC-0ADBE4B34E18}"/>
              </a:ext>
            </a:extLst>
          </p:cNvPr>
          <p:cNvSpPr txBox="1"/>
          <p:nvPr/>
        </p:nvSpPr>
        <p:spPr>
          <a:xfrm>
            <a:off x="334107" y="2691961"/>
            <a:ext cx="2001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发包过程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发包真的没啥好说的。初始化的时候不用管，想发包的时候直接就发啦。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E957E0-F606-4B55-9271-3874B0DC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37" y="2718476"/>
            <a:ext cx="9618784" cy="31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5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收发包过程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的操作涉及四个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RX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TX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Fill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Completion 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；都是单生产者单消费者（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SCSP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）模型</a:t>
            </a:r>
          </a:p>
        </p:txBody>
      </p:sp>
      <p:pic>
        <p:nvPicPr>
          <p:cNvPr id="4102" name="Picture 6" descr="请添加图片描述">
            <a:extLst>
              <a:ext uri="{FF2B5EF4-FFF2-40B4-BE49-F238E27FC236}">
                <a16:creationId xmlns:a16="http://schemas.microsoft.com/office/drawing/2014/main" id="{B40E6665-3028-4460-8FBA-C63A6AD1C1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71078"/>
            <a:ext cx="9752038" cy="546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507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需要哪些准备？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创建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AF_XDP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socket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E937E">
                  <a:lumMod val="40000"/>
                  <a:lumOff val="60000"/>
                </a:srgbClr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8D432F-0C4F-4EED-BD4D-BAB19ADBA7BB}"/>
              </a:ext>
            </a:extLst>
          </p:cNvPr>
          <p:cNvSpPr txBox="1"/>
          <p:nvPr/>
        </p:nvSpPr>
        <p:spPr>
          <a:xfrm>
            <a:off x="6184490" y="3681057"/>
            <a:ext cx="46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AF_XDP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socket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照样还是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socket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😃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B72E6B6-5F22-40A4-80F4-957505F98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48" y="2631972"/>
            <a:ext cx="5774729" cy="246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08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需要哪些准备？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申请内存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23C355-FC39-4689-9C51-E5D6045B7704}"/>
              </a:ext>
            </a:extLst>
          </p:cNvPr>
          <p:cNvSpPr txBox="1"/>
          <p:nvPr/>
        </p:nvSpPr>
        <p:spPr>
          <a:xfrm>
            <a:off x="7654583" y="3132790"/>
            <a:ext cx="414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前面提到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是一块包含固定大小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chunk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的内存，我们可以通过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malloc/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mmap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hugepages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申请。。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E93EF8E-0586-47AE-8248-7A1DC5BA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031" y="2235579"/>
            <a:ext cx="8537471" cy="33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5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需要哪些准备？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向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注册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E937E">
                  <a:lumMod val="40000"/>
                  <a:lumOff val="60000"/>
                </a:srgbClr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23C355-FC39-4689-9C51-E5D6045B7704}"/>
              </a:ext>
            </a:extLst>
          </p:cNvPr>
          <p:cNvSpPr txBox="1"/>
          <p:nvPr/>
        </p:nvSpPr>
        <p:spPr>
          <a:xfrm>
            <a:off x="7267722" y="2824385"/>
            <a:ext cx="4716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addr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就是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内存的起始地址；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len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是整个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内存的总长度；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chunk_size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就是每个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chunk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的大小；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headroom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，如果设置了，那么报文数据将不是从每个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chunk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的起始地址开始存储，而是要预留出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headroom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大小的内存，再开始存储报文数据，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headroom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在隧道网络中非常常见，方便封装外层头部；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D0B17C-564E-4FA0-8CE9-3FCE0DFC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823" y="1845436"/>
            <a:ext cx="7858663" cy="47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8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需要哪些准备？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创建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FILL / COMPLETION RING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E937E">
                  <a:lumMod val="40000"/>
                  <a:lumOff val="60000"/>
                </a:srgbClr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23C355-FC39-4689-9C51-E5D6045B7704}"/>
              </a:ext>
            </a:extLst>
          </p:cNvPr>
          <p:cNvSpPr txBox="1"/>
          <p:nvPr/>
        </p:nvSpPr>
        <p:spPr>
          <a:xfrm>
            <a:off x="7174210" y="3661628"/>
            <a:ext cx="356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创建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的过程主要是初始化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producer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consumer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的下标，以及创建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数组。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F15E73-5E5C-4978-902A-3083D49C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68" y="2063217"/>
            <a:ext cx="7083864" cy="44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6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54" y="1141101"/>
            <a:ext cx="10515600" cy="57532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现在的</a:t>
            </a:r>
            <a:r>
              <a:rPr lang="en-US" altLang="zh-CN" dirty="0" err="1"/>
              <a:t>Disgrafs</a:t>
            </a:r>
            <a:endParaRPr lang="zh-CN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BFCF61C-3B18-4C03-8326-CC3B32D710C9}" type="slidenum">
              <a:rPr lang="en-US" altLang="zh-CN" smtClean="0"/>
              <a:pPr rtl="0"/>
              <a:t>5</a:t>
            </a:fld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B78A8F-59DE-095C-2EE4-F0588A40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97" y="1428762"/>
            <a:ext cx="6633549" cy="467707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1D8771-4E89-4F83-B756-59D89CFEBE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886" y="1948354"/>
            <a:ext cx="4828032" cy="363788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摆脱客户端依赖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修复了原有</a:t>
            </a:r>
            <a:r>
              <a:rPr lang="en-US" altLang="zh-CN" dirty="0" err="1"/>
              <a:t>DisGraFS</a:t>
            </a:r>
            <a:r>
              <a:rPr lang="zh-CN" altLang="en-US" dirty="0"/>
              <a:t>存在的问题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优化</a:t>
            </a:r>
            <a:r>
              <a:rPr lang="en-US" altLang="zh-CN" dirty="0" err="1"/>
              <a:t>WebPage</a:t>
            </a:r>
            <a:r>
              <a:rPr lang="zh-CN" altLang="en-US" dirty="0"/>
              <a:t>逻辑，实现网页端上传、下载、删除文件等一系列文件操作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修复</a:t>
            </a:r>
            <a:r>
              <a:rPr lang="en-US" altLang="zh-CN" dirty="0" err="1"/>
              <a:t>tagserver</a:t>
            </a:r>
            <a:r>
              <a:rPr lang="zh-CN" altLang="en-US" dirty="0"/>
              <a:t>打标</a:t>
            </a:r>
            <a:r>
              <a:rPr lang="en-US" altLang="zh-CN" dirty="0"/>
              <a:t>API</a:t>
            </a:r>
            <a:r>
              <a:rPr lang="zh-CN" altLang="en-US" dirty="0"/>
              <a:t>过期问题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dirty="0"/>
              <a:t>扩展打标类型</a:t>
            </a:r>
          </a:p>
        </p:txBody>
      </p:sp>
    </p:spTree>
    <p:extLst>
      <p:ext uri="{BB962C8B-B14F-4D97-AF65-F5344CB8AC3E}">
        <p14:creationId xmlns:p14="http://schemas.microsoft.com/office/powerpoint/2010/main" val="1911706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需要哪些准备？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FILL RING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映射到用户态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23C355-FC39-4689-9C51-E5D6045B7704}"/>
              </a:ext>
            </a:extLst>
          </p:cNvPr>
          <p:cNvSpPr txBox="1"/>
          <p:nvPr/>
        </p:nvSpPr>
        <p:spPr>
          <a:xfrm>
            <a:off x="480061" y="2679761"/>
            <a:ext cx="4496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需要先借助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xsk_get_mmap_offsets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()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函数获取内核中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结构各成员的偏移，以便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mmap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()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之后准确识别内存中各成员位置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4EA249-687F-43E1-9F7E-F6693F56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0" y="4534173"/>
            <a:ext cx="4886325" cy="3905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C71BF0-F702-41F7-B1DA-F7AC3FB506CA}"/>
              </a:ext>
            </a:extLst>
          </p:cNvPr>
          <p:cNvSpPr txBox="1"/>
          <p:nvPr/>
        </p:nvSpPr>
        <p:spPr>
          <a:xfrm>
            <a:off x="1388169" y="5024678"/>
            <a:ext cx="298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所在内存结构分布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BFD017-A1B9-40DC-8A1B-36C4C5FE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66" y="1352860"/>
            <a:ext cx="7790382" cy="47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87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需要哪些准备？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COMPLETION RING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映射到用户态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23C355-FC39-4689-9C51-E5D6045B7704}"/>
              </a:ext>
            </a:extLst>
          </p:cNvPr>
          <p:cNvSpPr txBox="1"/>
          <p:nvPr/>
        </p:nvSpPr>
        <p:spPr>
          <a:xfrm>
            <a:off x="7267722" y="2824385"/>
            <a:ext cx="471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FILL 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的映射相同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B0829E-D67C-4858-9A60-0432A5AE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138" y="1735952"/>
            <a:ext cx="7587722" cy="44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32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需要哪些准备？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创建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RX 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TX 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然后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mmap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E937E">
                  <a:lumMod val="40000"/>
                  <a:lumOff val="60000"/>
                </a:srgbClr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23C355-FC39-4689-9C51-E5D6045B7704}"/>
              </a:ext>
            </a:extLst>
          </p:cNvPr>
          <p:cNvSpPr txBox="1"/>
          <p:nvPr/>
        </p:nvSpPr>
        <p:spPr>
          <a:xfrm>
            <a:off x="571081" y="2904031"/>
            <a:ext cx="471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其实这里和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FILL RING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以及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COMPLETION 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的做法基本完全一致，这边仅贴出创建部分的代码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8B5438-087B-4E5F-9F7D-E4853137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274" y="1245303"/>
            <a:ext cx="6212732" cy="49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0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需要哪些准备？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91994" y="1878551"/>
            <a:ext cx="1098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 调用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bind()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AF_XDP socket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E937E">
                    <a:lumMod val="40000"/>
                    <a:lumOff val="60000"/>
                  </a:srgbClr>
                </a:solidFill>
                <a:effectLst/>
                <a:uLnTx/>
                <a:uFillTx/>
                <a:latin typeface="Microsoft YaHei UI"/>
                <a:ea typeface="Microsoft YaHei UI"/>
              </a:rPr>
              <a:t>绑定的指定设备的某一队列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940955-AA59-42F2-B2E0-F6E48ABB6BA7}"/>
              </a:ext>
            </a:extLst>
          </p:cNvPr>
          <p:cNvSpPr txBox="1"/>
          <p:nvPr/>
        </p:nvSpPr>
        <p:spPr>
          <a:xfrm>
            <a:off x="7907860" y="3326092"/>
            <a:ext cx="368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结尾这块和一般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socket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处理相同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4383F6E-F005-4FFB-89A1-6268A4AD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17"/>
            <a:ext cx="8124093" cy="425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2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内核态程序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255CE7-8569-4EC6-96CA-34E32D7F507B}"/>
              </a:ext>
            </a:extLst>
          </p:cNvPr>
          <p:cNvSpPr txBox="1"/>
          <p:nvPr/>
        </p:nvSpPr>
        <p:spPr>
          <a:xfrm>
            <a:off x="680108" y="4057581"/>
            <a:ext cx="4073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过滤出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IPv4 TCP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报文，将其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，其余数据包则是通过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XDP_PASS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给内核去继续处理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691994" y="2800419"/>
            <a:ext cx="4407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AF_XDP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利用了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bpf_redirect_map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()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函数以及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BPF_MAP_TYPE_XSKMAP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类型的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map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实现将报文重定向到用户态程序。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E60381D-1B60-473B-AE0D-C2392B20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305" y="438912"/>
            <a:ext cx="6337587" cy="59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78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BFACFB-D3EC-4AE5-890D-D97C5E9B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79" y="2329217"/>
            <a:ext cx="6013206" cy="29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9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BFACFB-D3EC-4AE5-890D-D97C5E9B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79" y="2329217"/>
            <a:ext cx="6013206" cy="29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6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3E891B-BA23-4945-969A-BFF7F3EE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163" y="2503196"/>
            <a:ext cx="8185638" cy="255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86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534CE2-9E2B-476E-82FC-4151E63C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554" y="2131577"/>
            <a:ext cx="7728438" cy="34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56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6C5769-0C8B-4CEA-A42A-4D98DC19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23" y="2131356"/>
            <a:ext cx="8510954" cy="33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8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6B91E5-9A87-FD54-D93A-3FBD2156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6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0BCB68E-7365-15D0-20EF-8CF45DC44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133136"/>
            <a:ext cx="10515600" cy="575321"/>
          </a:xfrm>
        </p:spPr>
        <p:txBody>
          <a:bodyPr/>
          <a:lstStyle/>
          <a:p>
            <a:r>
              <a:rPr lang="zh-CN" altLang="en-US" dirty="0"/>
              <a:t>搜索</a:t>
            </a:r>
            <a:r>
              <a:rPr lang="en-US" altLang="zh-CN" dirty="0"/>
              <a:t>tag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46C43E-ECEA-E01D-AA1F-63F84BED9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3D867E-95E9-D257-BB53-FAC04AA23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DB08CC9-52B6-DEC5-88DE-19CEC1BD77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62323E2-6A32-62D5-8A36-21F361A97D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B58ED6-B42F-7410-B208-62E31B63A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83"/>
          <a:stretch/>
        </p:blipFill>
        <p:spPr>
          <a:xfrm>
            <a:off x="3863693" y="663232"/>
            <a:ext cx="7786558" cy="59738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CAEB1A-2482-F66E-F185-187B4E8E0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7" r="25528"/>
          <a:stretch/>
        </p:blipFill>
        <p:spPr>
          <a:xfrm>
            <a:off x="230820" y="2131587"/>
            <a:ext cx="5365706" cy="45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65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2B10D-0571-4F79-8DAE-953BC4C1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08" y="2099165"/>
            <a:ext cx="8102991" cy="34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1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6704E7-30FF-4199-8DAC-89EF51F6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77" y="1794256"/>
            <a:ext cx="8590085" cy="40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61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CD28EA-1542-4603-ACBD-205B4145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907" y="2035569"/>
            <a:ext cx="7995724" cy="40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78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6704E7-30FF-4199-8DAC-89EF51F6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77" y="1794256"/>
            <a:ext cx="8590085" cy="40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86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8E5A22-6C5B-4491-81B9-BA2B87D3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762" y="1916723"/>
            <a:ext cx="8414238" cy="38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0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920594" y="3202085"/>
            <a:ext cx="3475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既然是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redirect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到用户空间，主要工作都在用户空间，包括创建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umem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、处理各个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ring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收发包、处理数据包等。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4E19EB-7606-4871-9D3E-0D8F7512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23" y="1984650"/>
            <a:ext cx="8889023" cy="39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19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用户态程序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29474D-672E-491F-8110-4E98E1085A52}"/>
              </a:ext>
            </a:extLst>
          </p:cNvPr>
          <p:cNvSpPr txBox="1"/>
          <p:nvPr/>
        </p:nvSpPr>
        <p:spPr>
          <a:xfrm>
            <a:off x="378069" y="3063584"/>
            <a:ext cx="45983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用户态程序的主要功能是创建和配置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AF_XDP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xsk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）套接字，并使用该套接字接收和处理数据包。它还包括加载和附加自定义的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XDP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程序，设置内存锁定限制，分配缓冲区内存等。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AB4F03-03BB-46CE-B30B-D0C7F7FD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554" y="2055809"/>
            <a:ext cx="7399606" cy="34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7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测试环境下运行实例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026F55-939E-429E-8621-8708616DD4B8}"/>
              </a:ext>
            </a:extLst>
          </p:cNvPr>
          <p:cNvSpPr txBox="1"/>
          <p:nvPr/>
        </p:nvSpPr>
        <p:spPr>
          <a:xfrm>
            <a:off x="831670" y="2711130"/>
            <a:ext cx="358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测试环境对虚拟机不断发送请求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24D8D5-6142-4305-B82C-D4604552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1" y="3080462"/>
            <a:ext cx="4040667" cy="280882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BB859C4-3063-42DD-962F-33B39BEBBA74}"/>
              </a:ext>
            </a:extLst>
          </p:cNvPr>
          <p:cNvSpPr txBox="1"/>
          <p:nvPr/>
        </p:nvSpPr>
        <p:spPr>
          <a:xfrm>
            <a:off x="6315808" y="2572667"/>
            <a:ext cx="4579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用户态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程序挂载对应的内核态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程序并运行相应的数据状态监视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222E844-2C02-48AE-AE48-A6895A94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69" y="3155005"/>
            <a:ext cx="5226294" cy="27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10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Microsoft YaHei UI"/>
                <a:ea typeface="Microsoft YaHei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Microsoft YaHei UI"/>
              <a:ea typeface="Microsoft YaHei UI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8292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4" y="968709"/>
            <a:ext cx="9190560" cy="9480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AF_XDP</a:t>
            </a:r>
            <a:r>
              <a:rPr lang="zh-CN" altLang="en-US" sz="3600" dirty="0"/>
              <a:t>测试环境下运行实例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FC7D24-D73F-48F8-8CC2-46028301903E}"/>
              </a:ext>
            </a:extLst>
          </p:cNvPr>
          <p:cNvSpPr txBox="1"/>
          <p:nvPr/>
        </p:nvSpPr>
        <p:spPr>
          <a:xfrm>
            <a:off x="912202" y="202361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通过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xdp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-loader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可以查看挂载的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xdp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Microsoft YaHei UI"/>
                <a:ea typeface="Microsoft YaHei UI"/>
              </a:rPr>
              <a:t>程序状态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13B16F-04B4-4F60-8755-56D0DB2F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0" y="2690391"/>
            <a:ext cx="4373734" cy="26024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00837F-FF42-44B2-B506-A93D017B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60" y="3059723"/>
            <a:ext cx="74866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61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3256" y="1463040"/>
            <a:ext cx="10055848" cy="575321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总结</a:t>
            </a:r>
            <a:endParaRPr lang="zh-CN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FCF61C-3B18-4C03-8326-CC3B32D710C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EDE9E6"/>
                </a:solidFill>
                <a:effectLst/>
                <a:uLnTx/>
                <a:uFillTx/>
                <a:latin typeface="Microsoft YaHei UI" panose="020B0503020204020204" charset="-122"/>
                <a:ea typeface="Microsoft YaHei UI" panose="020B0503020204020204" charset="-122"/>
              </a:r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DE9E6"/>
              </a:solidFill>
              <a:effectLst/>
              <a:uLnTx/>
              <a:uFillTx/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5DFD9E-10BF-0642-A3CF-FE652110417E}"/>
              </a:ext>
            </a:extLst>
          </p:cNvPr>
          <p:cNvSpPr txBox="1"/>
          <p:nvPr/>
        </p:nvSpPr>
        <p:spPr>
          <a:xfrm>
            <a:off x="1927053" y="3515412"/>
            <a:ext cx="6121400" cy="1458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A3573E"/>
                </a:solidFill>
              </a:rPr>
              <a:t>项目进展</a:t>
            </a:r>
            <a:endParaRPr lang="en-US" altLang="zh-CN" sz="2400" b="1" dirty="0">
              <a:solidFill>
                <a:srgbClr val="A3573E"/>
              </a:solidFill>
            </a:endParaRPr>
          </a:p>
          <a:p>
            <a:pPr marL="8001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A3573E"/>
                </a:solidFill>
              </a:rPr>
              <a:t>项目总结</a:t>
            </a:r>
            <a:endParaRPr lang="en-US" altLang="zh-CN" sz="2400" b="1" dirty="0">
              <a:solidFill>
                <a:srgbClr val="A357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9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40684B-A9AE-56F5-1DC2-8A19F48B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7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B9A4E7-8B14-2569-FAD7-95E90B80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110905"/>
            <a:ext cx="10515600" cy="575321"/>
          </a:xfrm>
        </p:spPr>
        <p:txBody>
          <a:bodyPr/>
          <a:lstStyle/>
          <a:p>
            <a:r>
              <a:rPr lang="zh-CN" altLang="en-US" dirty="0"/>
              <a:t>上传文件</a:t>
            </a:r>
            <a:r>
              <a:rPr lang="en-US" altLang="zh-CN" dirty="0"/>
              <a:t>——</a:t>
            </a:r>
            <a:r>
              <a:rPr lang="en-US" altLang="zh-CN" dirty="0" err="1"/>
              <a:t>mainserver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F4C36F-EF9E-71CC-609B-358375BA9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36CFE1-F18C-28A3-AB7E-A0F6B4C1A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7896C81-CC86-F8F1-DFA3-FCFC89CB6D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44BF8F5-240F-0D3E-326B-33E04BDC59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561644-C6A3-FD99-ACA2-110DB69F5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987548"/>
            <a:ext cx="11547533" cy="43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98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144214-08FB-8062-6E6E-22CB685B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70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3A7929-790F-7C2D-BB62-CCD48191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" y="1176291"/>
            <a:ext cx="10515600" cy="575321"/>
          </a:xfrm>
        </p:spPr>
        <p:txBody>
          <a:bodyPr/>
          <a:lstStyle/>
          <a:p>
            <a:r>
              <a:rPr lang="zh-CN" altLang="en-US" sz="4400" dirty="0"/>
              <a:t>项目进展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6EE103-B87E-93FB-8E35-0C2EC8680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01B90-DE6C-F9EB-1FEC-90762E236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9EE9153-AA58-A424-AD99-7AB47BA16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D4F3E18-2598-DEA0-B0B5-D26FF88C72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9FC8D51-E945-403B-D119-71386BE6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98159"/>
            <a:ext cx="12233975" cy="358355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507ECBE-BF5D-2D3B-7E1A-2F73B250E916}"/>
              </a:ext>
            </a:extLst>
          </p:cNvPr>
          <p:cNvCxnSpPr>
            <a:cxnSpLocks/>
          </p:cNvCxnSpPr>
          <p:nvPr/>
        </p:nvCxnSpPr>
        <p:spPr>
          <a:xfrm>
            <a:off x="10428229" y="1553593"/>
            <a:ext cx="97654" cy="4500979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9216C2C-976F-86B2-2D7E-DD8C715175C0}"/>
              </a:ext>
            </a:extLst>
          </p:cNvPr>
          <p:cNvSpPr txBox="1"/>
          <p:nvPr/>
        </p:nvSpPr>
        <p:spPr>
          <a:xfrm>
            <a:off x="10678592" y="2586713"/>
            <a:ext cx="140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展望与完善</a:t>
            </a:r>
          </a:p>
        </p:txBody>
      </p:sp>
    </p:spTree>
    <p:extLst>
      <p:ext uri="{BB962C8B-B14F-4D97-AF65-F5344CB8AC3E}">
        <p14:creationId xmlns:p14="http://schemas.microsoft.com/office/powerpoint/2010/main" val="3823419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354072-709A-4E85-87A3-B92FCE0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71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91B452-EFC3-4B04-9056-B1AE8649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33" y="1644937"/>
            <a:ext cx="10515600" cy="575321"/>
          </a:xfrm>
        </p:spPr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AD6E01D-011A-4785-B72A-C0867F693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995" y="968709"/>
            <a:ext cx="2728214" cy="10095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/>
              <a:t>项目总结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D47E59-AF20-0B1E-C773-C83A05C3BD71}"/>
              </a:ext>
            </a:extLst>
          </p:cNvPr>
          <p:cNvSpPr txBox="1"/>
          <p:nvPr/>
        </p:nvSpPr>
        <p:spPr>
          <a:xfrm>
            <a:off x="1446027" y="3040912"/>
            <a:ext cx="9712405" cy="212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本项目部署了分布式图文件系统</a:t>
            </a:r>
            <a:r>
              <a:rPr lang="en-US" altLang="zh-CN" dirty="0" err="1">
                <a:solidFill>
                  <a:schemeClr val="bg1"/>
                </a:solidFill>
              </a:rPr>
              <a:t>DisgraFS</a:t>
            </a:r>
            <a:r>
              <a:rPr lang="zh-CN" altLang="en-US" dirty="0">
                <a:solidFill>
                  <a:schemeClr val="bg1"/>
                </a:solidFill>
              </a:rPr>
              <a:t>，在功能方面和</a:t>
            </a:r>
            <a:r>
              <a:rPr lang="en-US" altLang="zh-CN" dirty="0">
                <a:solidFill>
                  <a:schemeClr val="bg1"/>
                </a:solidFill>
              </a:rPr>
              <a:t>IO</a:t>
            </a:r>
            <a:r>
              <a:rPr lang="zh-CN" altLang="en-US" dirty="0">
                <a:solidFill>
                  <a:schemeClr val="bg1"/>
                </a:solidFill>
              </a:rPr>
              <a:t>方面分别进行了优化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功能方面：摆脱对客户端的依赖，更新打标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，完善打标类型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schemeClr val="bg1"/>
                </a:solidFill>
              </a:rPr>
              <a:t>IO</a:t>
            </a:r>
            <a:r>
              <a:rPr lang="zh-CN" altLang="en-US" dirty="0">
                <a:solidFill>
                  <a:schemeClr val="bg1"/>
                </a:solidFill>
              </a:rPr>
              <a:t>方面：</a:t>
            </a:r>
            <a:r>
              <a:rPr lang="en-US" altLang="zh-CN" dirty="0" err="1">
                <a:solidFill>
                  <a:schemeClr val="bg1"/>
                </a:solidFill>
              </a:rPr>
              <a:t>http_filter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CPU</a:t>
            </a:r>
            <a:r>
              <a:rPr lang="zh-CN" altLang="en-US" dirty="0">
                <a:solidFill>
                  <a:schemeClr val="bg1"/>
                </a:solidFill>
              </a:rPr>
              <a:t>‘</a:t>
            </a:r>
            <a:r>
              <a:rPr lang="en-US" altLang="zh-CN" dirty="0">
                <a:solidFill>
                  <a:schemeClr val="bg1"/>
                </a:solidFill>
              </a:rPr>
              <a:t>s balance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socket_redirect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AF_XDP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</a:rPr>
              <a:t>展望：我们希望继续完善该项目，如为客户端搜索添加相关语义推测、基于</a:t>
            </a:r>
            <a:r>
              <a:rPr lang="en-US" altLang="zh-CN" dirty="0" err="1">
                <a:solidFill>
                  <a:schemeClr val="bg1"/>
                </a:solidFill>
              </a:rPr>
              <a:t>tc_bpf</a:t>
            </a:r>
            <a:r>
              <a:rPr lang="zh-CN" altLang="en-US" dirty="0">
                <a:solidFill>
                  <a:schemeClr val="bg1"/>
                </a:solidFill>
              </a:rPr>
              <a:t>完善对出站流量的控制等，进一步提高其</a:t>
            </a:r>
            <a:r>
              <a:rPr lang="en-US" altLang="zh-CN" dirty="0">
                <a:solidFill>
                  <a:schemeClr val="bg1"/>
                </a:solidFill>
              </a:rPr>
              <a:t>IO</a:t>
            </a:r>
            <a:r>
              <a:rPr lang="zh-CN" altLang="en-US" dirty="0">
                <a:solidFill>
                  <a:schemeClr val="bg1"/>
                </a:solidFill>
              </a:rPr>
              <a:t>性能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48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3432" y="1426464"/>
            <a:ext cx="5341133" cy="170281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谢谢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283456" y="4402836"/>
            <a:ext cx="4754880" cy="205740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 err="1"/>
              <a:t>FutureWithinBuzzyBees</a:t>
            </a:r>
            <a:r>
              <a:rPr lang="zh-CN" altLang="en-US" dirty="0"/>
              <a:t>：</a:t>
            </a:r>
            <a:endParaRPr lang="en-US" altLang="zh-CN" dirty="0"/>
          </a:p>
          <a:p>
            <a:pPr rtl="0"/>
            <a:r>
              <a:rPr lang="zh-CN" altLang="en-US" dirty="0"/>
              <a:t>常文正</a:t>
            </a:r>
            <a:r>
              <a:rPr lang="en-US" altLang="zh-CN" dirty="0"/>
              <a:t> </a:t>
            </a:r>
            <a:r>
              <a:rPr lang="zh-CN" altLang="en-US" dirty="0"/>
              <a:t>于硕</a:t>
            </a:r>
            <a:r>
              <a:rPr lang="en-US" altLang="zh-CN" dirty="0"/>
              <a:t> </a:t>
            </a:r>
            <a:r>
              <a:rPr lang="zh-CN" altLang="en-US" dirty="0"/>
              <a:t>刘兆宸</a:t>
            </a:r>
            <a:r>
              <a:rPr lang="en-US" altLang="zh-CN" dirty="0"/>
              <a:t> </a:t>
            </a:r>
            <a:r>
              <a:rPr lang="zh-CN" altLang="en-US" dirty="0"/>
              <a:t>赵浩怡</a:t>
            </a:r>
            <a:r>
              <a:rPr lang="en-US" altLang="zh-CN" dirty="0"/>
              <a:t> </a:t>
            </a:r>
            <a:r>
              <a:rPr lang="zh-CN" altLang="en-US" dirty="0"/>
              <a:t>龚劲铭</a:t>
            </a:r>
            <a:endParaRPr 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40684B-A9AE-56F5-1DC2-8A19F48B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8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B9A4E7-8B14-2569-FAD7-95E90B80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110905"/>
            <a:ext cx="10515600" cy="575321"/>
          </a:xfrm>
        </p:spPr>
        <p:txBody>
          <a:bodyPr/>
          <a:lstStyle/>
          <a:p>
            <a:r>
              <a:rPr lang="zh-CN" altLang="en-US" dirty="0"/>
              <a:t>打标</a:t>
            </a:r>
            <a:r>
              <a:rPr lang="en-US" altLang="zh-CN" dirty="0"/>
              <a:t>——</a:t>
            </a:r>
            <a:r>
              <a:rPr lang="en-US" altLang="zh-CN" dirty="0" err="1"/>
              <a:t>tagserver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F4C36F-EF9E-71CC-609B-358375BA9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36CFE1-F18C-28A3-AB7E-A0F6B4C1A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7896C81-CC86-F8F1-DFA3-FCFC89CB6D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44BF8F5-240F-0D3E-326B-33E04BDC59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A8C4D5-A564-8598-8E8C-36FDE68E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189"/>
            <a:ext cx="12192000" cy="1255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F6BA0F-A96F-8F07-817A-8EBAF91C4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9489"/>
            <a:ext cx="12192000" cy="1115556"/>
          </a:xfrm>
          <a:prstGeom prst="rect">
            <a:avLst/>
          </a:prstGeom>
        </p:spPr>
      </p:pic>
      <p:sp>
        <p:nvSpPr>
          <p:cNvPr id="13" name="标题 2">
            <a:extLst>
              <a:ext uri="{FF2B5EF4-FFF2-40B4-BE49-F238E27FC236}">
                <a16:creationId xmlns:a16="http://schemas.microsoft.com/office/drawing/2014/main" id="{717A2D37-6B60-22C6-79CB-CDFFAFF9B830}"/>
              </a:ext>
            </a:extLst>
          </p:cNvPr>
          <p:cNvSpPr txBox="1">
            <a:spLocks/>
          </p:cNvSpPr>
          <p:nvPr/>
        </p:nvSpPr>
        <p:spPr>
          <a:xfrm>
            <a:off x="548640" y="3673263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zh-CN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zh-CN" sz="5000" kern="1200" cap="all" baseline="0">
                <a:solidFill>
                  <a:schemeClr val="tx2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Mainserver</a:t>
            </a:r>
            <a:r>
              <a:rPr lang="zh-CN" altLang="en-US" dirty="0"/>
              <a:t>更新数据库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979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40684B-A9AE-56F5-1DC2-8A19F48B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en-US" altLang="zh-CN" noProof="0" smtClean="0"/>
              <a:pPr rtl="0"/>
              <a:t>9</a:t>
            </a:fld>
            <a:endParaRPr lang="zh-CN" noProof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9B9A4E7-8B14-2569-FAD7-95E90B80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110905"/>
            <a:ext cx="10515600" cy="575321"/>
          </a:xfrm>
        </p:spPr>
        <p:txBody>
          <a:bodyPr/>
          <a:lstStyle/>
          <a:p>
            <a:r>
              <a:rPr lang="zh-CN" altLang="en-US" dirty="0"/>
              <a:t>上传文件</a:t>
            </a:r>
            <a:r>
              <a:rPr lang="en-US" altLang="zh-CN" dirty="0"/>
              <a:t>——</a:t>
            </a:r>
            <a:r>
              <a:rPr lang="zh-CN" altLang="en-US" dirty="0"/>
              <a:t>用户端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F4C36F-EF9E-71CC-609B-358375BA9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36CFE1-F18C-28A3-AB7E-A0F6B4C1A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7896C81-CC86-F8F1-DFA3-FCFC89CB6D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44BF8F5-240F-0D3E-326B-33E04BDC59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317795-6E2B-2FA0-0DA4-765449D01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1" b="44457"/>
          <a:stretch/>
        </p:blipFill>
        <p:spPr>
          <a:xfrm>
            <a:off x="1930420" y="2732885"/>
            <a:ext cx="8611576" cy="38233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3F5CAC-950F-79E1-E543-2308DE689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70" r="33193" b="-2492"/>
          <a:stretch/>
        </p:blipFill>
        <p:spPr>
          <a:xfrm>
            <a:off x="1918570" y="1906400"/>
            <a:ext cx="8635276" cy="1065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C43D9F-639D-4DFA-D1F1-FDB599A20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8" b="6220"/>
          <a:stretch/>
        </p:blipFill>
        <p:spPr>
          <a:xfrm>
            <a:off x="4178445" y="4873498"/>
            <a:ext cx="6363551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31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19b8672-7456-4681-af1a-3c121e50d015"/>
  <p:tag name="COMMONDATA" val="eyJoZGlkIjoiZDAzMTI1YzYwY2JhZDA3YTM0MmE1NzJkNDkyM2RjZD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30,&quot;width&quot;:16677}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Microsoft YaHei UI"/>
        <a:ea typeface="Microsoft YaHei UI"/>
        <a:cs typeface="Microsoft YaHei UI"/>
      </a:majorFont>
      <a:minorFont>
        <a:latin typeface="Microsoft YaHei UI"/>
        <a:ea typeface="Microsoft YaHei UI"/>
        <a:cs typeface="Microsoft YaHei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Microsoft YaHei UI"/>
        <a:ea typeface="Microsoft YaHei UI"/>
        <a:cs typeface="Microsoft YaHei UI"/>
      </a:majorFont>
      <a:minorFont>
        <a:latin typeface="Microsoft YaHei UI"/>
        <a:ea typeface="Microsoft YaHei UI"/>
        <a:cs typeface="Microsoft YaHei U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0444112_TF10167107_Win32.potx" id="{3A7DC9D3-ECFC-4109-B3F6-ED5DCBD2D9DD}" vid="{CC523B6E-FE18-46AB-8F70-68D756E38EA0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/>
        <a:ea typeface=""/>
        <a:cs typeface="Microsoft YaHei UI Light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 UI"/>
        <a:ea typeface=""/>
        <a:cs typeface="Microsoft YaHei UI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/>
        <a:ea typeface=""/>
        <a:cs typeface="Microsoft YaHei UI Light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 UI"/>
        <a:ea typeface=""/>
        <a:cs typeface="Microsoft YaHei UI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5FA367-1CF2-4EC2-949E-D7EB334E593C}">
  <ds:schemaRefs/>
</ds:datastoreItem>
</file>

<file path=customXml/itemProps2.xml><?xml version="1.0" encoding="utf-8"?>
<ds:datastoreItem xmlns:ds="http://schemas.openxmlformats.org/officeDocument/2006/customXml" ds:itemID="{92CF51A7-9108-45AF-AF64-7A03A8DEEF80}">
  <ds:schemaRefs/>
</ds:datastoreItem>
</file>

<file path=customXml/itemProps3.xml><?xml version="1.0" encoding="utf-8"?>
<ds:datastoreItem xmlns:ds="http://schemas.openxmlformats.org/officeDocument/2006/customXml" ds:itemID="{A66A1098-79A7-47E8-8A61-8CB2B72760B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项目状态报告</Template>
  <TotalTime>59</TotalTime>
  <Words>2740</Words>
  <Application>Microsoft Office PowerPoint</Application>
  <PresentationFormat>宽屏</PresentationFormat>
  <Paragraphs>380</Paragraphs>
  <Slides>72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79" baseType="lpstr">
      <vt:lpstr>-apple-system</vt:lpstr>
      <vt:lpstr>Microsoft YaHei UI</vt:lpstr>
      <vt:lpstr>黑体</vt:lpstr>
      <vt:lpstr>Arial</vt:lpstr>
      <vt:lpstr>Wingdings</vt:lpstr>
      <vt:lpstr>Office 主题</vt:lpstr>
      <vt:lpstr>1_Office 主题</vt:lpstr>
      <vt:lpstr>基于eBPF与DIsgrafs的文件系统网络IO优化</vt:lpstr>
      <vt:lpstr>汇报内容</vt:lpstr>
      <vt:lpstr>Disgrafs 优化</vt:lpstr>
      <vt:lpstr>原来的Disgrafs</vt:lpstr>
      <vt:lpstr>现在的Disgrafs</vt:lpstr>
      <vt:lpstr>搜索tag</vt:lpstr>
      <vt:lpstr>上传文件——mainserver</vt:lpstr>
      <vt:lpstr>打标——tagserver</vt:lpstr>
      <vt:lpstr>上传文件——用户端</vt:lpstr>
      <vt:lpstr>打标效果</vt:lpstr>
      <vt:lpstr>下载文件</vt:lpstr>
      <vt:lpstr>下载文件</vt:lpstr>
      <vt:lpstr>删除文件</vt:lpstr>
      <vt:lpstr>网络IO优化</vt:lpstr>
      <vt:lpstr>EBPF特点</vt:lpstr>
      <vt:lpstr>传统IO模型</vt:lpstr>
      <vt:lpstr>我们提出的新思路：</vt:lpstr>
      <vt:lpstr>PowerPoint 演示文稿</vt:lpstr>
      <vt:lpstr>PowerPoint 演示文稿</vt:lpstr>
      <vt:lpstr> </vt:lpstr>
      <vt:lpstr> </vt:lpstr>
      <vt:lpstr> </vt:lpstr>
      <vt:lpstr>How？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总结</vt:lpstr>
      <vt:lpstr>项目进展</vt:lpstr>
      <vt:lpstr> 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基于eBPF的高性能分布式文件系统存储访问优化</dc:title>
  <dc:creator>文正</dc:creator>
  <cp:lastModifiedBy>诗 栖雨</cp:lastModifiedBy>
  <cp:revision>30</cp:revision>
  <dcterms:created xsi:type="dcterms:W3CDTF">2023-05-05T12:33:00Z</dcterms:created>
  <dcterms:modified xsi:type="dcterms:W3CDTF">2023-07-08T23:06:33Z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9E265E537E794011A81F431B064719C1_12</vt:lpwstr>
  </property>
  <property fmtid="{D5CDD505-2E9C-101B-9397-08002B2CF9AE}" pid="4" name="KSOProductBuildVer">
    <vt:lpwstr>2052-11.1.0.14309</vt:lpwstr>
  </property>
</Properties>
</file>